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665" r:id="rId5"/>
    <p:sldMasterId id="2147483700" r:id="rId6"/>
  </p:sldMasterIdLst>
  <p:notesMasterIdLst>
    <p:notesMasterId r:id="rId20"/>
  </p:notesMasterIdLst>
  <p:sldIdLst>
    <p:sldId id="347" r:id="rId7"/>
    <p:sldId id="363" r:id="rId8"/>
    <p:sldId id="364" r:id="rId9"/>
    <p:sldId id="376" r:id="rId10"/>
    <p:sldId id="366" r:id="rId11"/>
    <p:sldId id="373" r:id="rId12"/>
    <p:sldId id="372" r:id="rId13"/>
    <p:sldId id="368" r:id="rId14"/>
    <p:sldId id="369" r:id="rId15"/>
    <p:sldId id="370" r:id="rId16"/>
    <p:sldId id="371" r:id="rId17"/>
    <p:sldId id="374" r:id="rId18"/>
    <p:sldId id="3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FE66FD-8DB5-4C81-B994-62E300021706}">
          <p14:sldIdLst>
            <p14:sldId id="347"/>
            <p14:sldId id="363"/>
            <p14:sldId id="364"/>
            <p14:sldId id="376"/>
            <p14:sldId id="366"/>
            <p14:sldId id="373"/>
            <p14:sldId id="372"/>
            <p14:sldId id="368"/>
            <p14:sldId id="369"/>
            <p14:sldId id="370"/>
            <p14:sldId id="371"/>
            <p14:sldId id="374"/>
            <p14:sldId id="3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977C27-2EBC-F0B6-24B8-E19BEB307C42}" name="Sarah Livingstone" initials="SL" userId="S::mast3460@ox.ac.uk::07782713-8f67-419a-955f-8959b04bf359" providerId="AD"/>
  <p188:author id="{F2E6FD9E-230C-9841-F78A-C72846AE63BF}" name="Douglas Thornton" initials="DT" userId="S::proc0012@ox.ac.uk::3d14d034-89b3-4d0f-8664-d14a2aa5943c" providerId="AD"/>
  <p188:author id="{463304B5-0DD0-D936-2F54-0379E2E2220A}" name="Anne Harkness" initials="AH" userId="S::admn0102@ox.ac.uk::6485061a-82c7-4fe6-abe7-97856e2c97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AA9F"/>
    <a:srgbClr val="0F70B7"/>
    <a:srgbClr val="FF7979"/>
    <a:srgbClr val="FFE885"/>
    <a:srgbClr val="FFCC00"/>
    <a:srgbClr val="1D7373"/>
    <a:srgbClr val="FA6D57"/>
    <a:srgbClr val="E61773"/>
    <a:srgbClr val="11A19A"/>
    <a:srgbClr val="FAB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43E11-37D9-4057-A658-FD50734E2E6A}"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8100F10-27A5-481D-877E-34C5E4625692}">
      <dgm:prSet phldrT="[Text]" custT="1"/>
      <dgm:spPr>
        <a:solidFill>
          <a:srgbClr val="E61773"/>
        </a:solidFill>
      </dgm:spPr>
      <dgm:t>
        <a:bodyPr/>
        <a:lstStyle/>
        <a:p>
          <a:pPr rtl="0"/>
          <a:r>
            <a:rPr lang="en-US" sz="600" b="0" kern="1200" dirty="0"/>
            <a:t>SPECIALIST </a:t>
          </a:r>
          <a:r>
            <a:rPr lang="en-US" sz="600" b="0" kern="1200" dirty="0">
              <a:solidFill>
                <a:prstClr val="white"/>
              </a:solidFill>
              <a:latin typeface="FoundrySterling-Medium"/>
              <a:ea typeface="+mn-ea"/>
              <a:cs typeface="+mn-cs"/>
            </a:rPr>
            <a:t>CONSIDERATIONS</a:t>
          </a:r>
          <a:r>
            <a:rPr lang="en-US" sz="600" b="0" kern="1200" dirty="0">
              <a:latin typeface="Calibri Light" panose="020F0302020204030204"/>
            </a:rPr>
            <a:t> </a:t>
          </a:r>
        </a:p>
      </dgm:t>
    </dgm:pt>
    <dgm:pt modelId="{EE00946A-1138-492C-915C-CC7D9A3DA461}" type="parTrans" cxnId="{C94D0CB9-2BFB-4916-8BFD-5D07C10E80B2}">
      <dgm:prSet/>
      <dgm:spPr/>
      <dgm:t>
        <a:bodyPr/>
        <a:lstStyle/>
        <a:p>
          <a:endParaRPr lang="en-US"/>
        </a:p>
      </dgm:t>
    </dgm:pt>
    <dgm:pt modelId="{A168FD7F-8B28-43E6-8E2B-801AD7F810A2}" type="sibTrans" cxnId="{C94D0CB9-2BFB-4916-8BFD-5D07C10E80B2}">
      <dgm:prSet/>
      <dgm:spPr/>
      <dgm:t>
        <a:bodyPr/>
        <a:lstStyle/>
        <a:p>
          <a:endParaRPr lang="en-US"/>
        </a:p>
      </dgm:t>
    </dgm:pt>
    <dgm:pt modelId="{0D59F129-CDC7-47A9-896E-2D76FEB76B15}">
      <dgm:prSet phldrT="[Text]"/>
      <dgm:spPr>
        <a:solidFill>
          <a:srgbClr val="FFCC00"/>
        </a:solidFill>
      </dgm:spPr>
      <dgm:t>
        <a:bodyPr/>
        <a:lstStyle/>
        <a:p>
          <a:r>
            <a:rPr lang="en-US" b="0" dirty="0"/>
            <a:t>TECHNOLOGY</a:t>
          </a:r>
        </a:p>
      </dgm:t>
    </dgm:pt>
    <dgm:pt modelId="{D99A4891-6392-451F-8F50-383B7BBBBD03}" type="parTrans" cxnId="{469A2C97-39D2-4FC0-B9F7-6D51D87C53F3}">
      <dgm:prSet/>
      <dgm:spPr/>
      <dgm:t>
        <a:bodyPr/>
        <a:lstStyle/>
        <a:p>
          <a:endParaRPr lang="en-US"/>
        </a:p>
      </dgm:t>
    </dgm:pt>
    <dgm:pt modelId="{F044D6DA-A0F1-460B-BDBE-3FBD0ED119FF}" type="sibTrans" cxnId="{469A2C97-39D2-4FC0-B9F7-6D51D87C53F3}">
      <dgm:prSet/>
      <dgm:spPr/>
      <dgm:t>
        <a:bodyPr/>
        <a:lstStyle/>
        <a:p>
          <a:endParaRPr lang="en-US"/>
        </a:p>
      </dgm:t>
    </dgm:pt>
    <dgm:pt modelId="{26400EF5-F9D6-4D06-97EF-0FFC20F026DE}">
      <dgm:prSet phldrT="[Text]"/>
      <dgm:spPr>
        <a:solidFill>
          <a:srgbClr val="33BBFF"/>
        </a:solidFill>
      </dgm:spPr>
      <dgm:t>
        <a:bodyPr/>
        <a:lstStyle/>
        <a:p>
          <a:r>
            <a:rPr lang="en-US" b="0" dirty="0"/>
            <a:t>SERVICE DELIVERY</a:t>
          </a:r>
        </a:p>
      </dgm:t>
    </dgm:pt>
    <dgm:pt modelId="{92A955CC-1E51-40DD-8F34-BFA20BB750FC}" type="parTrans" cxnId="{27648220-393E-4573-B2AE-EDE043FE5323}">
      <dgm:prSet/>
      <dgm:spPr/>
      <dgm:t>
        <a:bodyPr/>
        <a:lstStyle/>
        <a:p>
          <a:endParaRPr lang="en-US"/>
        </a:p>
      </dgm:t>
    </dgm:pt>
    <dgm:pt modelId="{331B8501-151A-4645-B294-A8598AA989D9}" type="sibTrans" cxnId="{27648220-393E-4573-B2AE-EDE043FE5323}">
      <dgm:prSet/>
      <dgm:spPr/>
      <dgm:t>
        <a:bodyPr/>
        <a:lstStyle/>
        <a:p>
          <a:endParaRPr lang="en-US"/>
        </a:p>
      </dgm:t>
    </dgm:pt>
    <dgm:pt modelId="{2DCCE4AE-D58D-44F0-B163-5AC18B25A243}">
      <dgm:prSet phldrT="[Text]"/>
      <dgm:spPr>
        <a:solidFill>
          <a:srgbClr val="008080"/>
        </a:solidFill>
      </dgm:spPr>
      <dgm:t>
        <a:bodyPr/>
        <a:lstStyle/>
        <a:p>
          <a:r>
            <a:rPr lang="en-US" b="0"/>
            <a:t>PEOPLE</a:t>
          </a:r>
        </a:p>
      </dgm:t>
    </dgm:pt>
    <dgm:pt modelId="{B25C39C1-32CA-456C-A798-3363ECFE4252}" type="parTrans" cxnId="{EE0ABDED-CAF2-42AB-AE7F-E594E49AC635}">
      <dgm:prSet/>
      <dgm:spPr/>
      <dgm:t>
        <a:bodyPr/>
        <a:lstStyle/>
        <a:p>
          <a:endParaRPr lang="en-US"/>
        </a:p>
      </dgm:t>
    </dgm:pt>
    <dgm:pt modelId="{109042D8-92BA-40FC-80F9-29B0E1A43FC1}" type="sibTrans" cxnId="{EE0ABDED-CAF2-42AB-AE7F-E594E49AC635}">
      <dgm:prSet/>
      <dgm:spPr/>
      <dgm:t>
        <a:bodyPr/>
        <a:lstStyle/>
        <a:p>
          <a:endParaRPr lang="en-US"/>
        </a:p>
      </dgm:t>
    </dgm:pt>
    <dgm:pt modelId="{7610EA14-8494-45A1-8F77-919D5BC94C54}">
      <dgm:prSet phldrT="[Text]"/>
      <dgm:spPr>
        <a:solidFill>
          <a:srgbClr val="EBAB0B"/>
        </a:solidFill>
      </dgm:spPr>
      <dgm:t>
        <a:bodyPr/>
        <a:lstStyle/>
        <a:p>
          <a:r>
            <a:rPr lang="en-US" b="0" dirty="0"/>
            <a:t>ORGANISATION &amp; FUNDING</a:t>
          </a:r>
        </a:p>
      </dgm:t>
    </dgm:pt>
    <dgm:pt modelId="{0C237254-0CD4-46E8-98CD-F12D30ED55F5}" type="parTrans" cxnId="{8061248E-37F1-49FE-A598-260B2EC5A470}">
      <dgm:prSet/>
      <dgm:spPr/>
      <dgm:t>
        <a:bodyPr/>
        <a:lstStyle/>
        <a:p>
          <a:endParaRPr lang="en-US"/>
        </a:p>
      </dgm:t>
    </dgm:pt>
    <dgm:pt modelId="{A0773CE4-2D4C-49B4-A43C-8E96F40AB8A9}" type="sibTrans" cxnId="{8061248E-37F1-49FE-A598-260B2EC5A470}">
      <dgm:prSet/>
      <dgm:spPr/>
      <dgm:t>
        <a:bodyPr/>
        <a:lstStyle/>
        <a:p>
          <a:endParaRPr lang="en-US"/>
        </a:p>
      </dgm:t>
    </dgm:pt>
    <dgm:pt modelId="{CB47952E-B43A-49EF-8292-5A9C40E736AD}">
      <dgm:prSet phldrT="[Text]"/>
      <dgm:spPr>
        <a:solidFill>
          <a:srgbClr val="388E7C"/>
        </a:solidFill>
      </dgm:spPr>
      <dgm:t>
        <a:bodyPr/>
        <a:lstStyle/>
        <a:p>
          <a:r>
            <a:rPr lang="en-US" b="0"/>
            <a:t>CUSTOMERS &amp; PARTNERS</a:t>
          </a:r>
        </a:p>
      </dgm:t>
    </dgm:pt>
    <dgm:pt modelId="{59B36914-20F8-4993-814D-C645DF55C44E}" type="parTrans" cxnId="{57DA6380-C9A9-4453-A329-8D5097A96947}">
      <dgm:prSet/>
      <dgm:spPr/>
      <dgm:t>
        <a:bodyPr/>
        <a:lstStyle/>
        <a:p>
          <a:endParaRPr lang="en-US"/>
        </a:p>
      </dgm:t>
    </dgm:pt>
    <dgm:pt modelId="{4BC8E2CE-0747-4772-9108-4A2CADBBD18A}" type="sibTrans" cxnId="{57DA6380-C9A9-4453-A329-8D5097A96947}">
      <dgm:prSet/>
      <dgm:spPr/>
      <dgm:t>
        <a:bodyPr/>
        <a:lstStyle/>
        <a:p>
          <a:endParaRPr lang="en-US"/>
        </a:p>
      </dgm:t>
    </dgm:pt>
    <dgm:pt modelId="{CC9BC121-5AFF-4C3D-A53C-412608A9A7F0}">
      <dgm:prSet phldrT="[Text]"/>
      <dgm:spPr>
        <a:solidFill>
          <a:srgbClr val="388E7C"/>
        </a:solidFill>
      </dgm:spPr>
      <dgm:t>
        <a:bodyPr/>
        <a:lstStyle/>
        <a:p>
          <a:endParaRPr lang="en-US"/>
        </a:p>
      </dgm:t>
    </dgm:pt>
    <dgm:pt modelId="{F6C6FC62-27C3-4D72-ADBE-62D43032032E}" type="parTrans" cxnId="{B720A0DE-9AB2-4702-AC65-771BCB6BE7C4}">
      <dgm:prSet/>
      <dgm:spPr/>
      <dgm:t>
        <a:bodyPr/>
        <a:lstStyle/>
        <a:p>
          <a:endParaRPr lang="en-US"/>
        </a:p>
      </dgm:t>
    </dgm:pt>
    <dgm:pt modelId="{111C4A2C-B285-4C8E-B460-F077E43EFB4F}" type="sibTrans" cxnId="{B720A0DE-9AB2-4702-AC65-771BCB6BE7C4}">
      <dgm:prSet/>
      <dgm:spPr/>
      <dgm:t>
        <a:bodyPr/>
        <a:lstStyle/>
        <a:p>
          <a:endParaRPr lang="en-US"/>
        </a:p>
      </dgm:t>
    </dgm:pt>
    <dgm:pt modelId="{2F741BF4-F517-48C6-8C49-B4AD3356277F}">
      <dgm:prSet phldrT="[Text]"/>
      <dgm:spPr>
        <a:solidFill>
          <a:srgbClr val="388E7C"/>
        </a:solidFill>
      </dgm:spPr>
      <dgm:t>
        <a:bodyPr/>
        <a:lstStyle/>
        <a:p>
          <a:endParaRPr lang="en-US"/>
        </a:p>
      </dgm:t>
    </dgm:pt>
    <dgm:pt modelId="{5C857355-B123-49FA-9BA2-840392C37D38}" type="parTrans" cxnId="{A4704658-DF51-4B58-9525-8D1554815E76}">
      <dgm:prSet/>
      <dgm:spPr/>
      <dgm:t>
        <a:bodyPr/>
        <a:lstStyle/>
        <a:p>
          <a:endParaRPr lang="en-US"/>
        </a:p>
      </dgm:t>
    </dgm:pt>
    <dgm:pt modelId="{8B6AEB47-4A35-4192-A956-58B12BB94FA5}" type="sibTrans" cxnId="{A4704658-DF51-4B58-9525-8D1554815E76}">
      <dgm:prSet/>
      <dgm:spPr/>
      <dgm:t>
        <a:bodyPr/>
        <a:lstStyle/>
        <a:p>
          <a:endParaRPr lang="en-US"/>
        </a:p>
      </dgm:t>
    </dgm:pt>
    <dgm:pt modelId="{69ED39E9-A561-4BA9-AAE0-D944D8AABC34}">
      <dgm:prSet phldrT="[Text]"/>
      <dgm:spPr>
        <a:solidFill>
          <a:srgbClr val="92D050"/>
        </a:solidFill>
      </dgm:spPr>
      <dgm:t>
        <a:bodyPr/>
        <a:lstStyle/>
        <a:p>
          <a:r>
            <a:rPr lang="en-US"/>
            <a:t>MONITORING &amp; IMPROVING</a:t>
          </a:r>
        </a:p>
      </dgm:t>
    </dgm:pt>
    <dgm:pt modelId="{227E6431-987C-46A2-8848-9C15297443C3}" type="parTrans" cxnId="{BAAB4811-B005-4A48-A2BE-0E2B9FE31DB5}">
      <dgm:prSet/>
      <dgm:spPr/>
      <dgm:t>
        <a:bodyPr/>
        <a:lstStyle/>
        <a:p>
          <a:endParaRPr lang="en-US"/>
        </a:p>
      </dgm:t>
    </dgm:pt>
    <dgm:pt modelId="{1F2CBE15-76C7-4330-995C-46D934C1F1BB}" type="sibTrans" cxnId="{BAAB4811-B005-4A48-A2BE-0E2B9FE31DB5}">
      <dgm:prSet/>
      <dgm:spPr/>
      <dgm:t>
        <a:bodyPr/>
        <a:lstStyle/>
        <a:p>
          <a:endParaRPr lang="en-US"/>
        </a:p>
      </dgm:t>
    </dgm:pt>
    <dgm:pt modelId="{D8200626-78A6-4A81-BD3B-C95643B0295A}" type="pres">
      <dgm:prSet presAssocID="{89C43E11-37D9-4057-A658-FD50734E2E6A}" presName="Name0" presStyleCnt="0">
        <dgm:presLayoutVars>
          <dgm:chMax val="1"/>
          <dgm:chPref val="1"/>
          <dgm:dir/>
          <dgm:animOne val="branch"/>
          <dgm:animLvl val="lvl"/>
        </dgm:presLayoutVars>
      </dgm:prSet>
      <dgm:spPr/>
    </dgm:pt>
    <dgm:pt modelId="{55BE9EA8-7F75-465C-ABCC-DD05158BB85C}" type="pres">
      <dgm:prSet presAssocID="{E8100F10-27A5-481D-877E-34C5E4625692}" presName="Parent" presStyleLbl="node0" presStyleIdx="0" presStyleCnt="1">
        <dgm:presLayoutVars>
          <dgm:chMax val="6"/>
          <dgm:chPref val="6"/>
        </dgm:presLayoutVars>
      </dgm:prSet>
      <dgm:spPr/>
    </dgm:pt>
    <dgm:pt modelId="{D94E545B-872E-4CA1-AB1C-224C819FA549}" type="pres">
      <dgm:prSet presAssocID="{69ED39E9-A561-4BA9-AAE0-D944D8AABC34}" presName="Accent1" presStyleCnt="0"/>
      <dgm:spPr/>
    </dgm:pt>
    <dgm:pt modelId="{F81C4881-4AF6-4774-9078-AF2A5F339670}" type="pres">
      <dgm:prSet presAssocID="{69ED39E9-A561-4BA9-AAE0-D944D8AABC34}" presName="Accent" presStyleLbl="bgShp" presStyleIdx="0" presStyleCnt="6"/>
      <dgm:spPr/>
    </dgm:pt>
    <dgm:pt modelId="{2DFAD84B-6093-43B6-B124-2082A6DB82ED}" type="pres">
      <dgm:prSet presAssocID="{69ED39E9-A561-4BA9-AAE0-D944D8AABC34}" presName="Child1" presStyleLbl="node1" presStyleIdx="0" presStyleCnt="6">
        <dgm:presLayoutVars>
          <dgm:chMax val="0"/>
          <dgm:chPref val="0"/>
          <dgm:bulletEnabled val="1"/>
        </dgm:presLayoutVars>
      </dgm:prSet>
      <dgm:spPr/>
    </dgm:pt>
    <dgm:pt modelId="{C15587A2-543F-49E7-B0ED-73559ECE783F}" type="pres">
      <dgm:prSet presAssocID="{0D59F129-CDC7-47A9-896E-2D76FEB76B15}" presName="Accent2" presStyleCnt="0"/>
      <dgm:spPr/>
    </dgm:pt>
    <dgm:pt modelId="{953268AD-1634-4D5B-AD2A-AD3E13081D10}" type="pres">
      <dgm:prSet presAssocID="{0D59F129-CDC7-47A9-896E-2D76FEB76B15}" presName="Accent" presStyleLbl="bgShp" presStyleIdx="1" presStyleCnt="6"/>
      <dgm:spPr/>
    </dgm:pt>
    <dgm:pt modelId="{728DF48E-1102-4371-ADEB-5488903138F7}" type="pres">
      <dgm:prSet presAssocID="{0D59F129-CDC7-47A9-896E-2D76FEB76B15}" presName="Child2" presStyleLbl="node1" presStyleIdx="1" presStyleCnt="6">
        <dgm:presLayoutVars>
          <dgm:chMax val="0"/>
          <dgm:chPref val="0"/>
          <dgm:bulletEnabled val="1"/>
        </dgm:presLayoutVars>
      </dgm:prSet>
      <dgm:spPr/>
    </dgm:pt>
    <dgm:pt modelId="{16177396-D693-4AF7-A696-30CB70EE665C}" type="pres">
      <dgm:prSet presAssocID="{26400EF5-F9D6-4D06-97EF-0FFC20F026DE}" presName="Accent3" presStyleCnt="0"/>
      <dgm:spPr/>
    </dgm:pt>
    <dgm:pt modelId="{5733F525-029A-4949-92DB-07B34B469E5A}" type="pres">
      <dgm:prSet presAssocID="{26400EF5-F9D6-4D06-97EF-0FFC20F026DE}" presName="Accent" presStyleLbl="bgShp" presStyleIdx="2" presStyleCnt="6"/>
      <dgm:spPr/>
    </dgm:pt>
    <dgm:pt modelId="{FF34BFFA-6C9D-4D29-9DFB-8D62F2FF8E21}" type="pres">
      <dgm:prSet presAssocID="{26400EF5-F9D6-4D06-97EF-0FFC20F026DE}" presName="Child3" presStyleLbl="node1" presStyleIdx="2" presStyleCnt="6">
        <dgm:presLayoutVars>
          <dgm:chMax val="0"/>
          <dgm:chPref val="0"/>
          <dgm:bulletEnabled val="1"/>
        </dgm:presLayoutVars>
      </dgm:prSet>
      <dgm:spPr/>
    </dgm:pt>
    <dgm:pt modelId="{934854DD-EBA2-42B0-AD4E-D16DA8F5D93B}" type="pres">
      <dgm:prSet presAssocID="{2DCCE4AE-D58D-44F0-B163-5AC18B25A243}" presName="Accent4" presStyleCnt="0"/>
      <dgm:spPr/>
    </dgm:pt>
    <dgm:pt modelId="{CB4D9C9E-4FAF-4852-AB74-3929D2D1C9FC}" type="pres">
      <dgm:prSet presAssocID="{2DCCE4AE-D58D-44F0-B163-5AC18B25A243}" presName="Accent" presStyleLbl="bgShp" presStyleIdx="3" presStyleCnt="6"/>
      <dgm:spPr/>
    </dgm:pt>
    <dgm:pt modelId="{0CCA3A28-3604-4DE7-8DC8-749B72E7588B}" type="pres">
      <dgm:prSet presAssocID="{2DCCE4AE-D58D-44F0-B163-5AC18B25A243}" presName="Child4" presStyleLbl="node1" presStyleIdx="3" presStyleCnt="6">
        <dgm:presLayoutVars>
          <dgm:chMax val="0"/>
          <dgm:chPref val="0"/>
          <dgm:bulletEnabled val="1"/>
        </dgm:presLayoutVars>
      </dgm:prSet>
      <dgm:spPr/>
    </dgm:pt>
    <dgm:pt modelId="{8E786DFF-B9BE-42D2-BA35-738C00134A39}" type="pres">
      <dgm:prSet presAssocID="{7610EA14-8494-45A1-8F77-919D5BC94C54}" presName="Accent5" presStyleCnt="0"/>
      <dgm:spPr/>
    </dgm:pt>
    <dgm:pt modelId="{43E26C6D-67E5-4C0A-8D45-EA16E32BB6C4}" type="pres">
      <dgm:prSet presAssocID="{7610EA14-8494-45A1-8F77-919D5BC94C54}" presName="Accent" presStyleLbl="bgShp" presStyleIdx="4" presStyleCnt="6"/>
      <dgm:spPr/>
    </dgm:pt>
    <dgm:pt modelId="{A3E60B52-3835-4E19-A8C3-665A73B91922}" type="pres">
      <dgm:prSet presAssocID="{7610EA14-8494-45A1-8F77-919D5BC94C54}" presName="Child5" presStyleLbl="node1" presStyleIdx="4" presStyleCnt="6">
        <dgm:presLayoutVars>
          <dgm:chMax val="0"/>
          <dgm:chPref val="0"/>
          <dgm:bulletEnabled val="1"/>
        </dgm:presLayoutVars>
      </dgm:prSet>
      <dgm:spPr/>
    </dgm:pt>
    <dgm:pt modelId="{C06E819D-211B-4A91-9B1C-FF0E0FBA045F}" type="pres">
      <dgm:prSet presAssocID="{CB47952E-B43A-49EF-8292-5A9C40E736AD}" presName="Accent6" presStyleCnt="0"/>
      <dgm:spPr/>
    </dgm:pt>
    <dgm:pt modelId="{B0357A5E-A584-428E-B370-F973760C3F7C}" type="pres">
      <dgm:prSet presAssocID="{CB47952E-B43A-49EF-8292-5A9C40E736AD}" presName="Accent" presStyleLbl="bgShp" presStyleIdx="5" presStyleCnt="6"/>
      <dgm:spPr/>
    </dgm:pt>
    <dgm:pt modelId="{39AACE16-C459-45E1-AF22-F9120ED9F9A5}" type="pres">
      <dgm:prSet presAssocID="{CB47952E-B43A-49EF-8292-5A9C40E736AD}" presName="Child6" presStyleLbl="node1" presStyleIdx="5" presStyleCnt="6">
        <dgm:presLayoutVars>
          <dgm:chMax val="0"/>
          <dgm:chPref val="0"/>
          <dgm:bulletEnabled val="1"/>
        </dgm:presLayoutVars>
      </dgm:prSet>
      <dgm:spPr/>
    </dgm:pt>
  </dgm:ptLst>
  <dgm:cxnLst>
    <dgm:cxn modelId="{4362E805-7FFB-426F-8A61-6398896028C8}" type="presOf" srcId="{2DCCE4AE-D58D-44F0-B163-5AC18B25A243}" destId="{0CCA3A28-3604-4DE7-8DC8-749B72E7588B}" srcOrd="0" destOrd="0" presId="urn:microsoft.com/office/officeart/2011/layout/HexagonRadial"/>
    <dgm:cxn modelId="{BAAB4811-B005-4A48-A2BE-0E2B9FE31DB5}" srcId="{E8100F10-27A5-481D-877E-34C5E4625692}" destId="{69ED39E9-A561-4BA9-AAE0-D944D8AABC34}" srcOrd="0" destOrd="0" parTransId="{227E6431-987C-46A2-8848-9C15297443C3}" sibTransId="{1F2CBE15-76C7-4330-995C-46D934C1F1BB}"/>
    <dgm:cxn modelId="{27648220-393E-4573-B2AE-EDE043FE5323}" srcId="{E8100F10-27A5-481D-877E-34C5E4625692}" destId="{26400EF5-F9D6-4D06-97EF-0FFC20F026DE}" srcOrd="2" destOrd="0" parTransId="{92A955CC-1E51-40DD-8F34-BFA20BB750FC}" sibTransId="{331B8501-151A-4645-B294-A8598AA989D9}"/>
    <dgm:cxn modelId="{57578D4E-7F5D-4B66-86CA-96FEBD6A3869}" type="presOf" srcId="{26400EF5-F9D6-4D06-97EF-0FFC20F026DE}" destId="{FF34BFFA-6C9D-4D29-9DFB-8D62F2FF8E21}" srcOrd="0" destOrd="0" presId="urn:microsoft.com/office/officeart/2011/layout/HexagonRadial"/>
    <dgm:cxn modelId="{E6BA2554-AF07-42ED-892E-AF0488096876}" type="presOf" srcId="{69ED39E9-A561-4BA9-AAE0-D944D8AABC34}" destId="{2DFAD84B-6093-43B6-B124-2082A6DB82ED}" srcOrd="0" destOrd="0" presId="urn:microsoft.com/office/officeart/2011/layout/HexagonRadial"/>
    <dgm:cxn modelId="{A4704658-DF51-4B58-9525-8D1554815E76}" srcId="{89C43E11-37D9-4057-A658-FD50734E2E6A}" destId="{2F741BF4-F517-48C6-8C49-B4AD3356277F}" srcOrd="2" destOrd="0" parTransId="{5C857355-B123-49FA-9BA2-840392C37D38}" sibTransId="{8B6AEB47-4A35-4192-A956-58B12BB94FA5}"/>
    <dgm:cxn modelId="{57DA6380-C9A9-4453-A329-8D5097A96947}" srcId="{E8100F10-27A5-481D-877E-34C5E4625692}" destId="{CB47952E-B43A-49EF-8292-5A9C40E736AD}" srcOrd="5" destOrd="0" parTransId="{59B36914-20F8-4993-814D-C645DF55C44E}" sibTransId="{4BC8E2CE-0747-4772-9108-4A2CADBBD18A}"/>
    <dgm:cxn modelId="{8061248E-37F1-49FE-A598-260B2EC5A470}" srcId="{E8100F10-27A5-481D-877E-34C5E4625692}" destId="{7610EA14-8494-45A1-8F77-919D5BC94C54}" srcOrd="4" destOrd="0" parTransId="{0C237254-0CD4-46E8-98CD-F12D30ED55F5}" sibTransId="{A0773CE4-2D4C-49B4-A43C-8E96F40AB8A9}"/>
    <dgm:cxn modelId="{90D34D8E-67E5-43AF-A9B9-20A0F29C93AD}" type="presOf" srcId="{0D59F129-CDC7-47A9-896E-2D76FEB76B15}" destId="{728DF48E-1102-4371-ADEB-5488903138F7}" srcOrd="0" destOrd="0" presId="urn:microsoft.com/office/officeart/2011/layout/HexagonRadial"/>
    <dgm:cxn modelId="{469A2C97-39D2-4FC0-B9F7-6D51D87C53F3}" srcId="{E8100F10-27A5-481D-877E-34C5E4625692}" destId="{0D59F129-CDC7-47A9-896E-2D76FEB76B15}" srcOrd="1" destOrd="0" parTransId="{D99A4891-6392-451F-8F50-383B7BBBBD03}" sibTransId="{F044D6DA-A0F1-460B-BDBE-3FBD0ED119FF}"/>
    <dgm:cxn modelId="{C94D0CB9-2BFB-4916-8BFD-5D07C10E80B2}" srcId="{89C43E11-37D9-4057-A658-FD50734E2E6A}" destId="{E8100F10-27A5-481D-877E-34C5E4625692}" srcOrd="0" destOrd="0" parTransId="{EE00946A-1138-492C-915C-CC7D9A3DA461}" sibTransId="{A168FD7F-8B28-43E6-8E2B-801AD7F810A2}"/>
    <dgm:cxn modelId="{931FE3BF-CD85-4C7F-9DA7-D481897522D1}" type="presOf" srcId="{CB47952E-B43A-49EF-8292-5A9C40E736AD}" destId="{39AACE16-C459-45E1-AF22-F9120ED9F9A5}" srcOrd="0" destOrd="0" presId="urn:microsoft.com/office/officeart/2011/layout/HexagonRadial"/>
    <dgm:cxn modelId="{80736BDB-13C1-4CC7-872A-41DCF3C8C914}" type="presOf" srcId="{89C43E11-37D9-4057-A658-FD50734E2E6A}" destId="{D8200626-78A6-4A81-BD3B-C95643B0295A}" srcOrd="0" destOrd="0" presId="urn:microsoft.com/office/officeart/2011/layout/HexagonRadial"/>
    <dgm:cxn modelId="{B720A0DE-9AB2-4702-AC65-771BCB6BE7C4}" srcId="{89C43E11-37D9-4057-A658-FD50734E2E6A}" destId="{CC9BC121-5AFF-4C3D-A53C-412608A9A7F0}" srcOrd="1" destOrd="0" parTransId="{F6C6FC62-27C3-4D72-ADBE-62D43032032E}" sibTransId="{111C4A2C-B285-4C8E-B460-F077E43EFB4F}"/>
    <dgm:cxn modelId="{EE0ABDED-CAF2-42AB-AE7F-E594E49AC635}" srcId="{E8100F10-27A5-481D-877E-34C5E4625692}" destId="{2DCCE4AE-D58D-44F0-B163-5AC18B25A243}" srcOrd="3" destOrd="0" parTransId="{B25C39C1-32CA-456C-A798-3363ECFE4252}" sibTransId="{109042D8-92BA-40FC-80F9-29B0E1A43FC1}"/>
    <dgm:cxn modelId="{9E5B22F3-2603-47DB-854D-4FD96B751073}" type="presOf" srcId="{7610EA14-8494-45A1-8F77-919D5BC94C54}" destId="{A3E60B52-3835-4E19-A8C3-665A73B91922}" srcOrd="0" destOrd="0" presId="urn:microsoft.com/office/officeart/2011/layout/HexagonRadial"/>
    <dgm:cxn modelId="{C6291AFF-68AE-439C-A0BD-83F372A2B287}" type="presOf" srcId="{E8100F10-27A5-481D-877E-34C5E4625692}" destId="{55BE9EA8-7F75-465C-ABCC-DD05158BB85C}" srcOrd="0" destOrd="0" presId="urn:microsoft.com/office/officeart/2011/layout/HexagonRadial"/>
    <dgm:cxn modelId="{6C74CD0A-308D-43F7-83CA-5E8487F501CD}" type="presParOf" srcId="{D8200626-78A6-4A81-BD3B-C95643B0295A}" destId="{55BE9EA8-7F75-465C-ABCC-DD05158BB85C}" srcOrd="0" destOrd="0" presId="urn:microsoft.com/office/officeart/2011/layout/HexagonRadial"/>
    <dgm:cxn modelId="{FBA0EC4A-D5C8-448B-97C1-5B23F8D20A75}" type="presParOf" srcId="{D8200626-78A6-4A81-BD3B-C95643B0295A}" destId="{D94E545B-872E-4CA1-AB1C-224C819FA549}" srcOrd="1" destOrd="0" presId="urn:microsoft.com/office/officeart/2011/layout/HexagonRadial"/>
    <dgm:cxn modelId="{09B80861-7CC6-4E57-B5DA-9CF685558B05}" type="presParOf" srcId="{D94E545B-872E-4CA1-AB1C-224C819FA549}" destId="{F81C4881-4AF6-4774-9078-AF2A5F339670}" srcOrd="0" destOrd="0" presId="urn:microsoft.com/office/officeart/2011/layout/HexagonRadial"/>
    <dgm:cxn modelId="{C003908A-022B-4FE0-B5CD-0CC6B5BA1A72}" type="presParOf" srcId="{D8200626-78A6-4A81-BD3B-C95643B0295A}" destId="{2DFAD84B-6093-43B6-B124-2082A6DB82ED}" srcOrd="2" destOrd="0" presId="urn:microsoft.com/office/officeart/2011/layout/HexagonRadial"/>
    <dgm:cxn modelId="{BA283EE6-8491-4F9A-9AB7-1AF9CF78E6B7}" type="presParOf" srcId="{D8200626-78A6-4A81-BD3B-C95643B0295A}" destId="{C15587A2-543F-49E7-B0ED-73559ECE783F}" srcOrd="3" destOrd="0" presId="urn:microsoft.com/office/officeart/2011/layout/HexagonRadial"/>
    <dgm:cxn modelId="{8023AFCD-B0F4-4B62-80E6-257EEE1B8E2C}" type="presParOf" srcId="{C15587A2-543F-49E7-B0ED-73559ECE783F}" destId="{953268AD-1634-4D5B-AD2A-AD3E13081D10}" srcOrd="0" destOrd="0" presId="urn:microsoft.com/office/officeart/2011/layout/HexagonRadial"/>
    <dgm:cxn modelId="{FFCEF497-00A0-4E5A-98C9-FD43E9461DFF}" type="presParOf" srcId="{D8200626-78A6-4A81-BD3B-C95643B0295A}" destId="{728DF48E-1102-4371-ADEB-5488903138F7}" srcOrd="4" destOrd="0" presId="urn:microsoft.com/office/officeart/2011/layout/HexagonRadial"/>
    <dgm:cxn modelId="{C2AD492A-F850-48CF-BBFA-C4A53EE7FD93}" type="presParOf" srcId="{D8200626-78A6-4A81-BD3B-C95643B0295A}" destId="{16177396-D693-4AF7-A696-30CB70EE665C}" srcOrd="5" destOrd="0" presId="urn:microsoft.com/office/officeart/2011/layout/HexagonRadial"/>
    <dgm:cxn modelId="{695706E3-8A39-44A7-9378-2F335E867E3A}" type="presParOf" srcId="{16177396-D693-4AF7-A696-30CB70EE665C}" destId="{5733F525-029A-4949-92DB-07B34B469E5A}" srcOrd="0" destOrd="0" presId="urn:microsoft.com/office/officeart/2011/layout/HexagonRadial"/>
    <dgm:cxn modelId="{D7785245-F076-47D5-993F-7AF3B088FC95}" type="presParOf" srcId="{D8200626-78A6-4A81-BD3B-C95643B0295A}" destId="{FF34BFFA-6C9D-4D29-9DFB-8D62F2FF8E21}" srcOrd="6" destOrd="0" presId="urn:microsoft.com/office/officeart/2011/layout/HexagonRadial"/>
    <dgm:cxn modelId="{7C5DFCBE-E2DA-4CC1-9410-AFD8FC9E09B4}" type="presParOf" srcId="{D8200626-78A6-4A81-BD3B-C95643B0295A}" destId="{934854DD-EBA2-42B0-AD4E-D16DA8F5D93B}" srcOrd="7" destOrd="0" presId="urn:microsoft.com/office/officeart/2011/layout/HexagonRadial"/>
    <dgm:cxn modelId="{FC1E87CF-043F-4AAF-91FD-BF6554B8FD00}" type="presParOf" srcId="{934854DD-EBA2-42B0-AD4E-D16DA8F5D93B}" destId="{CB4D9C9E-4FAF-4852-AB74-3929D2D1C9FC}" srcOrd="0" destOrd="0" presId="urn:microsoft.com/office/officeart/2011/layout/HexagonRadial"/>
    <dgm:cxn modelId="{14CA9637-C890-41BB-989D-0525B0054864}" type="presParOf" srcId="{D8200626-78A6-4A81-BD3B-C95643B0295A}" destId="{0CCA3A28-3604-4DE7-8DC8-749B72E7588B}" srcOrd="8" destOrd="0" presId="urn:microsoft.com/office/officeart/2011/layout/HexagonRadial"/>
    <dgm:cxn modelId="{0D34D48C-6B0C-4DBB-AE4F-AF6368EE8EBF}" type="presParOf" srcId="{D8200626-78A6-4A81-BD3B-C95643B0295A}" destId="{8E786DFF-B9BE-42D2-BA35-738C00134A39}" srcOrd="9" destOrd="0" presId="urn:microsoft.com/office/officeart/2011/layout/HexagonRadial"/>
    <dgm:cxn modelId="{5CF54297-FD37-47B9-9933-2C13AC8ABAD8}" type="presParOf" srcId="{8E786DFF-B9BE-42D2-BA35-738C00134A39}" destId="{43E26C6D-67E5-4C0A-8D45-EA16E32BB6C4}" srcOrd="0" destOrd="0" presId="urn:microsoft.com/office/officeart/2011/layout/HexagonRadial"/>
    <dgm:cxn modelId="{0168BAFF-8738-4DCC-A7AA-CF55E8B14092}" type="presParOf" srcId="{D8200626-78A6-4A81-BD3B-C95643B0295A}" destId="{A3E60B52-3835-4E19-A8C3-665A73B91922}" srcOrd="10" destOrd="0" presId="urn:microsoft.com/office/officeart/2011/layout/HexagonRadial"/>
    <dgm:cxn modelId="{36B48CB6-36A9-45DC-AEED-C5EFCB2B7F3B}" type="presParOf" srcId="{D8200626-78A6-4A81-BD3B-C95643B0295A}" destId="{C06E819D-211B-4A91-9B1C-FF0E0FBA045F}" srcOrd="11" destOrd="0" presId="urn:microsoft.com/office/officeart/2011/layout/HexagonRadial"/>
    <dgm:cxn modelId="{2EC96A8A-47C5-41BE-B9A7-1E4420DD2643}" type="presParOf" srcId="{C06E819D-211B-4A91-9B1C-FF0E0FBA045F}" destId="{B0357A5E-A584-428E-B370-F973760C3F7C}" srcOrd="0" destOrd="0" presId="urn:microsoft.com/office/officeart/2011/layout/HexagonRadial"/>
    <dgm:cxn modelId="{D81163CE-E142-4CBC-A7F0-752C9891829F}" type="presParOf" srcId="{D8200626-78A6-4A81-BD3B-C95643B0295A}" destId="{39AACE16-C459-45E1-AF22-F9120ED9F9A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EFC71C-9330-4168-B0DD-1A394B0E87A3}"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5FF9E514-E7EF-4970-AAB6-E8783F472B84}">
      <dgm:prSet custT="1"/>
      <dgm:spPr/>
      <dgm:t>
        <a:bodyPr/>
        <a:lstStyle/>
        <a:p>
          <a:pPr rtl="0"/>
          <a:r>
            <a:rPr lang="en-GB" sz="1600">
              <a:latin typeface="Arial"/>
              <a:cs typeface="Arial"/>
            </a:rPr>
            <a:t>Test the model with a range of stakeholders to ensure a fully rounded assessment.</a:t>
          </a:r>
          <a:endParaRPr lang="en-US" sz="1600">
            <a:latin typeface="Arial"/>
            <a:cs typeface="Arial"/>
          </a:endParaRPr>
        </a:p>
      </dgm:t>
    </dgm:pt>
    <dgm:pt modelId="{3E3EA417-9F2A-48E7-B74F-74478F6E3AD3}" type="parTrans" cxnId="{8E03B443-B689-4A44-9F8F-592226E41096}">
      <dgm:prSet/>
      <dgm:spPr/>
      <dgm:t>
        <a:bodyPr/>
        <a:lstStyle/>
        <a:p>
          <a:endParaRPr lang="en-US"/>
        </a:p>
      </dgm:t>
    </dgm:pt>
    <dgm:pt modelId="{9B66EC63-46CE-4614-AE40-99C19FA5C578}" type="sibTrans" cxnId="{8E03B443-B689-4A44-9F8F-592226E41096}">
      <dgm:prSet phldrT="3" phldr="0"/>
      <dgm:spPr/>
      <dgm:t>
        <a:bodyPr/>
        <a:lstStyle/>
        <a:p>
          <a:r>
            <a:rPr lang="en-US"/>
            <a:t>3</a:t>
          </a:r>
        </a:p>
      </dgm:t>
    </dgm:pt>
    <dgm:pt modelId="{01E3715D-DB9E-4488-956F-8A04BDB4DC25}">
      <dgm:prSet phldr="0" custT="1"/>
      <dgm:spPr/>
      <dgm:t>
        <a:bodyPr/>
        <a:lstStyle/>
        <a:p>
          <a:pPr rtl="0"/>
          <a:r>
            <a:rPr lang="en-GB" sz="1600" dirty="0">
              <a:latin typeface="Arial"/>
              <a:cs typeface="Arial"/>
            </a:rPr>
            <a:t>Firstly consider the wider context for the service under review: a PESTLE (Politics, Economy, Society, Technology, Law and Ecology)  framework can help do this.</a:t>
          </a:r>
        </a:p>
      </dgm:t>
    </dgm:pt>
    <dgm:pt modelId="{311EE6C8-594C-45D4-8B71-6DF48B1E0E6B}" type="parTrans" cxnId="{02ACE69D-D5D6-4C7A-9822-D6B0790056D8}">
      <dgm:prSet/>
      <dgm:spPr/>
      <dgm:t>
        <a:bodyPr/>
        <a:lstStyle/>
        <a:p>
          <a:endParaRPr lang="en-GB"/>
        </a:p>
      </dgm:t>
    </dgm:pt>
    <dgm:pt modelId="{CEB456AD-9469-43AE-96E1-36C42F2E9587}" type="sibTrans" cxnId="{02ACE69D-D5D6-4C7A-9822-D6B0790056D8}">
      <dgm:prSet phldrT="1" phldr="0"/>
      <dgm:spPr/>
      <dgm:t>
        <a:bodyPr/>
        <a:lstStyle/>
        <a:p>
          <a:r>
            <a:rPr lang="en-GB"/>
            <a:t>1</a:t>
          </a:r>
        </a:p>
      </dgm:t>
    </dgm:pt>
    <dgm:pt modelId="{076E3763-A7D2-4767-AA4C-3C01EDB3ADF0}">
      <dgm:prSet phldr="0" custT="1"/>
      <dgm:spPr/>
      <dgm:t>
        <a:bodyPr/>
        <a:lstStyle/>
        <a:p>
          <a:pPr rtl="0"/>
          <a:r>
            <a:rPr lang="en-GB" sz="1600">
              <a:latin typeface="Arial"/>
              <a:cs typeface="Arial"/>
            </a:rPr>
            <a:t>Develop the SAM so that the assessment is robust. This investment of time will ensure you have a robust structure for the review. A model is given in this guide as a starting point.</a:t>
          </a:r>
        </a:p>
      </dgm:t>
    </dgm:pt>
    <dgm:pt modelId="{98CF4389-F0C6-4ECE-8942-BBAC703792F0}" type="parTrans" cxnId="{B64B2604-3FC3-4BBF-8FBD-1EDE583ACE46}">
      <dgm:prSet/>
      <dgm:spPr/>
      <dgm:t>
        <a:bodyPr/>
        <a:lstStyle/>
        <a:p>
          <a:endParaRPr lang="en-GB"/>
        </a:p>
      </dgm:t>
    </dgm:pt>
    <dgm:pt modelId="{5963F993-AE32-4ADB-A325-FB4D489BA337}" type="sibTrans" cxnId="{B64B2604-3FC3-4BBF-8FBD-1EDE583ACE46}">
      <dgm:prSet phldrT="2" phldr="0"/>
      <dgm:spPr/>
      <dgm:t>
        <a:bodyPr/>
        <a:lstStyle/>
        <a:p>
          <a:r>
            <a:rPr lang="en-GB"/>
            <a:t>2</a:t>
          </a:r>
        </a:p>
      </dgm:t>
    </dgm:pt>
    <dgm:pt modelId="{19BF5F64-5399-4EFE-B48C-C443257F5E03}" type="pres">
      <dgm:prSet presAssocID="{80EFC71C-9330-4168-B0DD-1A394B0E87A3}" presName="Name0" presStyleCnt="0">
        <dgm:presLayoutVars>
          <dgm:animLvl val="lvl"/>
          <dgm:resizeHandles val="exact"/>
        </dgm:presLayoutVars>
      </dgm:prSet>
      <dgm:spPr/>
    </dgm:pt>
    <dgm:pt modelId="{9B27BB51-63C3-4C7A-AD3D-53CAC0A6D409}" type="pres">
      <dgm:prSet presAssocID="{01E3715D-DB9E-4488-956F-8A04BDB4DC25}" presName="compositeNode" presStyleCnt="0">
        <dgm:presLayoutVars>
          <dgm:bulletEnabled val="1"/>
        </dgm:presLayoutVars>
      </dgm:prSet>
      <dgm:spPr/>
    </dgm:pt>
    <dgm:pt modelId="{80A8AFF4-B60A-429F-A159-7FCA020DB988}" type="pres">
      <dgm:prSet presAssocID="{01E3715D-DB9E-4488-956F-8A04BDB4DC25}" presName="bgRect" presStyleLbl="bgAccFollowNode1" presStyleIdx="0" presStyleCnt="3"/>
      <dgm:spPr/>
    </dgm:pt>
    <dgm:pt modelId="{B5A7A45D-9786-4F42-B529-62E8EF7B0F2B}" type="pres">
      <dgm:prSet presAssocID="{CEB456AD-9469-43AE-96E1-36C42F2E9587}" presName="sibTransNodeCircle" presStyleLbl="alignNode1" presStyleIdx="0" presStyleCnt="6">
        <dgm:presLayoutVars>
          <dgm:chMax val="0"/>
          <dgm:bulletEnabled/>
        </dgm:presLayoutVars>
      </dgm:prSet>
      <dgm:spPr/>
    </dgm:pt>
    <dgm:pt modelId="{5C6ABA27-6124-45F8-835B-F2FA4962A0C6}" type="pres">
      <dgm:prSet presAssocID="{01E3715D-DB9E-4488-956F-8A04BDB4DC25}" presName="bottomLine" presStyleLbl="alignNode1" presStyleIdx="1" presStyleCnt="6">
        <dgm:presLayoutVars/>
      </dgm:prSet>
      <dgm:spPr/>
    </dgm:pt>
    <dgm:pt modelId="{841DF93A-0CFF-461F-A1A6-F25EE5F78B97}" type="pres">
      <dgm:prSet presAssocID="{01E3715D-DB9E-4488-956F-8A04BDB4DC25}" presName="nodeText" presStyleLbl="bgAccFollowNode1" presStyleIdx="0" presStyleCnt="3">
        <dgm:presLayoutVars>
          <dgm:bulletEnabled val="1"/>
        </dgm:presLayoutVars>
      </dgm:prSet>
      <dgm:spPr/>
    </dgm:pt>
    <dgm:pt modelId="{11005181-2A8D-4668-9C90-D8A502168121}" type="pres">
      <dgm:prSet presAssocID="{CEB456AD-9469-43AE-96E1-36C42F2E9587}" presName="sibTrans" presStyleCnt="0"/>
      <dgm:spPr/>
    </dgm:pt>
    <dgm:pt modelId="{C946D5D1-5574-4794-B6F3-4F0C919B3F11}" type="pres">
      <dgm:prSet presAssocID="{076E3763-A7D2-4767-AA4C-3C01EDB3ADF0}" presName="compositeNode" presStyleCnt="0">
        <dgm:presLayoutVars>
          <dgm:bulletEnabled val="1"/>
        </dgm:presLayoutVars>
      </dgm:prSet>
      <dgm:spPr/>
    </dgm:pt>
    <dgm:pt modelId="{0EB24574-3083-4FC0-AC8D-40B95E24AD97}" type="pres">
      <dgm:prSet presAssocID="{076E3763-A7D2-4767-AA4C-3C01EDB3ADF0}" presName="bgRect" presStyleLbl="bgAccFollowNode1" presStyleIdx="1" presStyleCnt="3" custLinFactNeighborX="918"/>
      <dgm:spPr/>
    </dgm:pt>
    <dgm:pt modelId="{4CADCACF-3181-4776-B84E-8154ED80D732}" type="pres">
      <dgm:prSet presAssocID="{5963F993-AE32-4ADB-A325-FB4D489BA337}" presName="sibTransNodeCircle" presStyleLbl="alignNode1" presStyleIdx="2" presStyleCnt="6">
        <dgm:presLayoutVars>
          <dgm:chMax val="0"/>
          <dgm:bulletEnabled/>
        </dgm:presLayoutVars>
      </dgm:prSet>
      <dgm:spPr/>
    </dgm:pt>
    <dgm:pt modelId="{8BB8F925-77D3-4B13-A63E-E81395A64665}" type="pres">
      <dgm:prSet presAssocID="{076E3763-A7D2-4767-AA4C-3C01EDB3ADF0}" presName="bottomLine" presStyleLbl="alignNode1" presStyleIdx="3" presStyleCnt="6">
        <dgm:presLayoutVars/>
      </dgm:prSet>
      <dgm:spPr/>
    </dgm:pt>
    <dgm:pt modelId="{4E9BC8AA-35E6-426D-8975-0289E8A57BB7}" type="pres">
      <dgm:prSet presAssocID="{076E3763-A7D2-4767-AA4C-3C01EDB3ADF0}" presName="nodeText" presStyleLbl="bgAccFollowNode1" presStyleIdx="1" presStyleCnt="3">
        <dgm:presLayoutVars>
          <dgm:bulletEnabled val="1"/>
        </dgm:presLayoutVars>
      </dgm:prSet>
      <dgm:spPr/>
    </dgm:pt>
    <dgm:pt modelId="{848BCFBA-5C90-4A16-BD21-C8A6AB0599B9}" type="pres">
      <dgm:prSet presAssocID="{5963F993-AE32-4ADB-A325-FB4D489BA337}" presName="sibTrans" presStyleCnt="0"/>
      <dgm:spPr/>
    </dgm:pt>
    <dgm:pt modelId="{EA7814C6-1C4B-45FB-A32D-BACEDEA9DAA3}" type="pres">
      <dgm:prSet presAssocID="{5FF9E514-E7EF-4970-AAB6-E8783F472B84}" presName="compositeNode" presStyleCnt="0">
        <dgm:presLayoutVars>
          <dgm:bulletEnabled val="1"/>
        </dgm:presLayoutVars>
      </dgm:prSet>
      <dgm:spPr/>
    </dgm:pt>
    <dgm:pt modelId="{DAB32BD0-8426-4422-92C2-4F334B46BA18}" type="pres">
      <dgm:prSet presAssocID="{5FF9E514-E7EF-4970-AAB6-E8783F472B84}" presName="bgRect" presStyleLbl="bgAccFollowNode1" presStyleIdx="2" presStyleCnt="3"/>
      <dgm:spPr/>
    </dgm:pt>
    <dgm:pt modelId="{7A874696-D6D3-42A8-840D-90BDF39FF920}" type="pres">
      <dgm:prSet presAssocID="{9B66EC63-46CE-4614-AE40-99C19FA5C578}" presName="sibTransNodeCircle" presStyleLbl="alignNode1" presStyleIdx="4" presStyleCnt="6">
        <dgm:presLayoutVars>
          <dgm:chMax val="0"/>
          <dgm:bulletEnabled/>
        </dgm:presLayoutVars>
      </dgm:prSet>
      <dgm:spPr/>
    </dgm:pt>
    <dgm:pt modelId="{345AE4A9-C1C2-4C52-8C0F-FA8D062E4402}" type="pres">
      <dgm:prSet presAssocID="{5FF9E514-E7EF-4970-AAB6-E8783F472B84}" presName="bottomLine" presStyleLbl="alignNode1" presStyleIdx="5" presStyleCnt="6">
        <dgm:presLayoutVars/>
      </dgm:prSet>
      <dgm:spPr/>
    </dgm:pt>
    <dgm:pt modelId="{8E56C11C-17C3-42BD-B31A-46D24F712086}" type="pres">
      <dgm:prSet presAssocID="{5FF9E514-E7EF-4970-AAB6-E8783F472B84}" presName="nodeText" presStyleLbl="bgAccFollowNode1" presStyleIdx="2" presStyleCnt="3">
        <dgm:presLayoutVars>
          <dgm:bulletEnabled val="1"/>
        </dgm:presLayoutVars>
      </dgm:prSet>
      <dgm:spPr/>
    </dgm:pt>
  </dgm:ptLst>
  <dgm:cxnLst>
    <dgm:cxn modelId="{B64B2604-3FC3-4BBF-8FBD-1EDE583ACE46}" srcId="{80EFC71C-9330-4168-B0DD-1A394B0E87A3}" destId="{076E3763-A7D2-4767-AA4C-3C01EDB3ADF0}" srcOrd="1" destOrd="0" parTransId="{98CF4389-F0C6-4ECE-8942-BBAC703792F0}" sibTransId="{5963F993-AE32-4ADB-A325-FB4D489BA337}"/>
    <dgm:cxn modelId="{98498F19-9764-40E7-9B5D-9FD33C62FF9F}" type="presOf" srcId="{01E3715D-DB9E-4488-956F-8A04BDB4DC25}" destId="{80A8AFF4-B60A-429F-A159-7FCA020DB988}" srcOrd="0" destOrd="0" presId="urn:microsoft.com/office/officeart/2016/7/layout/BasicLinearProcessNumbered"/>
    <dgm:cxn modelId="{B5DA4F60-6EA6-4440-954C-A6DB05CAD611}" type="presOf" srcId="{076E3763-A7D2-4767-AA4C-3C01EDB3ADF0}" destId="{0EB24574-3083-4FC0-AC8D-40B95E24AD97}" srcOrd="0" destOrd="0" presId="urn:microsoft.com/office/officeart/2016/7/layout/BasicLinearProcessNumbered"/>
    <dgm:cxn modelId="{8E03B443-B689-4A44-9F8F-592226E41096}" srcId="{80EFC71C-9330-4168-B0DD-1A394B0E87A3}" destId="{5FF9E514-E7EF-4970-AAB6-E8783F472B84}" srcOrd="2" destOrd="0" parTransId="{3E3EA417-9F2A-48E7-B74F-74478F6E3AD3}" sibTransId="{9B66EC63-46CE-4614-AE40-99C19FA5C578}"/>
    <dgm:cxn modelId="{8CDD6A68-82DF-4ADE-816C-D19B5A60A6FC}" type="presOf" srcId="{5FF9E514-E7EF-4970-AAB6-E8783F472B84}" destId="{DAB32BD0-8426-4422-92C2-4F334B46BA18}" srcOrd="0" destOrd="0" presId="urn:microsoft.com/office/officeart/2016/7/layout/BasicLinearProcessNumbered"/>
    <dgm:cxn modelId="{83F3706A-FD8F-4991-8983-6A79A3284859}" type="presOf" srcId="{CEB456AD-9469-43AE-96E1-36C42F2E9587}" destId="{B5A7A45D-9786-4F42-B529-62E8EF7B0F2B}" srcOrd="0" destOrd="0" presId="urn:microsoft.com/office/officeart/2016/7/layout/BasicLinearProcessNumbered"/>
    <dgm:cxn modelId="{1242E851-12F5-421A-924C-19ABF23B2F42}" type="presOf" srcId="{5FF9E514-E7EF-4970-AAB6-E8783F472B84}" destId="{8E56C11C-17C3-42BD-B31A-46D24F712086}" srcOrd="1" destOrd="0" presId="urn:microsoft.com/office/officeart/2016/7/layout/BasicLinearProcessNumbered"/>
    <dgm:cxn modelId="{02ACE69D-D5D6-4C7A-9822-D6B0790056D8}" srcId="{80EFC71C-9330-4168-B0DD-1A394B0E87A3}" destId="{01E3715D-DB9E-4488-956F-8A04BDB4DC25}" srcOrd="0" destOrd="0" parTransId="{311EE6C8-594C-45D4-8B71-6DF48B1E0E6B}" sibTransId="{CEB456AD-9469-43AE-96E1-36C42F2E9587}"/>
    <dgm:cxn modelId="{C99060C6-B70E-468D-A2AA-A0F3AACC1046}" type="presOf" srcId="{80EFC71C-9330-4168-B0DD-1A394B0E87A3}" destId="{19BF5F64-5399-4EFE-B48C-C443257F5E03}" srcOrd="0" destOrd="0" presId="urn:microsoft.com/office/officeart/2016/7/layout/BasicLinearProcessNumbered"/>
    <dgm:cxn modelId="{D41F32CF-861D-4C71-BD4A-8C91B3493C70}" type="presOf" srcId="{01E3715D-DB9E-4488-956F-8A04BDB4DC25}" destId="{841DF93A-0CFF-461F-A1A6-F25EE5F78B97}" srcOrd="1" destOrd="0" presId="urn:microsoft.com/office/officeart/2016/7/layout/BasicLinearProcessNumbered"/>
    <dgm:cxn modelId="{5FD757CF-955B-49A5-817F-FAC7E71A1AD9}" type="presOf" srcId="{9B66EC63-46CE-4614-AE40-99C19FA5C578}" destId="{7A874696-D6D3-42A8-840D-90BDF39FF920}" srcOrd="0" destOrd="0" presId="urn:microsoft.com/office/officeart/2016/7/layout/BasicLinearProcessNumbered"/>
    <dgm:cxn modelId="{4E7866D3-8F9E-412E-BB66-951B34B1CC15}" type="presOf" srcId="{076E3763-A7D2-4767-AA4C-3C01EDB3ADF0}" destId="{4E9BC8AA-35E6-426D-8975-0289E8A57BB7}" srcOrd="1" destOrd="0" presId="urn:microsoft.com/office/officeart/2016/7/layout/BasicLinearProcessNumbered"/>
    <dgm:cxn modelId="{D957DBEE-0D5A-4340-A41B-6CBA52346927}" type="presOf" srcId="{5963F993-AE32-4ADB-A325-FB4D489BA337}" destId="{4CADCACF-3181-4776-B84E-8154ED80D732}" srcOrd="0" destOrd="0" presId="urn:microsoft.com/office/officeart/2016/7/layout/BasicLinearProcessNumbered"/>
    <dgm:cxn modelId="{01CC92DA-5DBB-40B0-8A3C-B54E2F1102EF}" type="presParOf" srcId="{19BF5F64-5399-4EFE-B48C-C443257F5E03}" destId="{9B27BB51-63C3-4C7A-AD3D-53CAC0A6D409}" srcOrd="0" destOrd="0" presId="urn:microsoft.com/office/officeart/2016/7/layout/BasicLinearProcessNumbered"/>
    <dgm:cxn modelId="{4DD0E0D8-939F-4FED-BBF5-C2E72C57100D}" type="presParOf" srcId="{9B27BB51-63C3-4C7A-AD3D-53CAC0A6D409}" destId="{80A8AFF4-B60A-429F-A159-7FCA020DB988}" srcOrd="0" destOrd="0" presId="urn:microsoft.com/office/officeart/2016/7/layout/BasicLinearProcessNumbered"/>
    <dgm:cxn modelId="{AD91E31F-0E45-4986-8518-27E0C820F88A}" type="presParOf" srcId="{9B27BB51-63C3-4C7A-AD3D-53CAC0A6D409}" destId="{B5A7A45D-9786-4F42-B529-62E8EF7B0F2B}" srcOrd="1" destOrd="0" presId="urn:microsoft.com/office/officeart/2016/7/layout/BasicLinearProcessNumbered"/>
    <dgm:cxn modelId="{3493E456-68A0-445B-89C9-EFDB5DDBA05B}" type="presParOf" srcId="{9B27BB51-63C3-4C7A-AD3D-53CAC0A6D409}" destId="{5C6ABA27-6124-45F8-835B-F2FA4962A0C6}" srcOrd="2" destOrd="0" presId="urn:microsoft.com/office/officeart/2016/7/layout/BasicLinearProcessNumbered"/>
    <dgm:cxn modelId="{AF715267-2FA1-4A43-A21D-C0D9509D45D2}" type="presParOf" srcId="{9B27BB51-63C3-4C7A-AD3D-53CAC0A6D409}" destId="{841DF93A-0CFF-461F-A1A6-F25EE5F78B97}" srcOrd="3" destOrd="0" presId="urn:microsoft.com/office/officeart/2016/7/layout/BasicLinearProcessNumbered"/>
    <dgm:cxn modelId="{B071CC53-C243-4828-90C6-639EDB7D9916}" type="presParOf" srcId="{19BF5F64-5399-4EFE-B48C-C443257F5E03}" destId="{11005181-2A8D-4668-9C90-D8A502168121}" srcOrd="1" destOrd="0" presId="urn:microsoft.com/office/officeart/2016/7/layout/BasicLinearProcessNumbered"/>
    <dgm:cxn modelId="{F1E8A0F2-0148-4B95-AE85-05EB8FE00BAA}" type="presParOf" srcId="{19BF5F64-5399-4EFE-B48C-C443257F5E03}" destId="{C946D5D1-5574-4794-B6F3-4F0C919B3F11}" srcOrd="2" destOrd="0" presId="urn:microsoft.com/office/officeart/2016/7/layout/BasicLinearProcessNumbered"/>
    <dgm:cxn modelId="{AF2DAA83-0DD8-462E-93E0-702AFBABC11C}" type="presParOf" srcId="{C946D5D1-5574-4794-B6F3-4F0C919B3F11}" destId="{0EB24574-3083-4FC0-AC8D-40B95E24AD97}" srcOrd="0" destOrd="0" presId="urn:microsoft.com/office/officeart/2016/7/layout/BasicLinearProcessNumbered"/>
    <dgm:cxn modelId="{61C607F9-3DAB-43DC-926D-27AADAB7D5D7}" type="presParOf" srcId="{C946D5D1-5574-4794-B6F3-4F0C919B3F11}" destId="{4CADCACF-3181-4776-B84E-8154ED80D732}" srcOrd="1" destOrd="0" presId="urn:microsoft.com/office/officeart/2016/7/layout/BasicLinearProcessNumbered"/>
    <dgm:cxn modelId="{0194CFB7-B4EA-4EB0-A041-32419A3ED209}" type="presParOf" srcId="{C946D5D1-5574-4794-B6F3-4F0C919B3F11}" destId="{8BB8F925-77D3-4B13-A63E-E81395A64665}" srcOrd="2" destOrd="0" presId="urn:microsoft.com/office/officeart/2016/7/layout/BasicLinearProcessNumbered"/>
    <dgm:cxn modelId="{8DE9212F-5E1A-4638-9AB5-C255E862A5C4}" type="presParOf" srcId="{C946D5D1-5574-4794-B6F3-4F0C919B3F11}" destId="{4E9BC8AA-35E6-426D-8975-0289E8A57BB7}" srcOrd="3" destOrd="0" presId="urn:microsoft.com/office/officeart/2016/7/layout/BasicLinearProcessNumbered"/>
    <dgm:cxn modelId="{4FC8B274-9D67-47AF-B6FD-1851EC51D47A}" type="presParOf" srcId="{19BF5F64-5399-4EFE-B48C-C443257F5E03}" destId="{848BCFBA-5C90-4A16-BD21-C8A6AB0599B9}" srcOrd="3" destOrd="0" presId="urn:microsoft.com/office/officeart/2016/7/layout/BasicLinearProcessNumbered"/>
    <dgm:cxn modelId="{E0A8A8F3-A213-4E6D-9BB4-8EEDD5F05C6A}" type="presParOf" srcId="{19BF5F64-5399-4EFE-B48C-C443257F5E03}" destId="{EA7814C6-1C4B-45FB-A32D-BACEDEA9DAA3}" srcOrd="4" destOrd="0" presId="urn:microsoft.com/office/officeart/2016/7/layout/BasicLinearProcessNumbered"/>
    <dgm:cxn modelId="{5AAB4B77-853A-4EC5-9180-DCE741005E46}" type="presParOf" srcId="{EA7814C6-1C4B-45FB-A32D-BACEDEA9DAA3}" destId="{DAB32BD0-8426-4422-92C2-4F334B46BA18}" srcOrd="0" destOrd="0" presId="urn:microsoft.com/office/officeart/2016/7/layout/BasicLinearProcessNumbered"/>
    <dgm:cxn modelId="{CDA39CFD-5991-4860-ABD1-1E708896CBC8}" type="presParOf" srcId="{EA7814C6-1C4B-45FB-A32D-BACEDEA9DAA3}" destId="{7A874696-D6D3-42A8-840D-90BDF39FF920}" srcOrd="1" destOrd="0" presId="urn:microsoft.com/office/officeart/2016/7/layout/BasicLinearProcessNumbered"/>
    <dgm:cxn modelId="{C60FF0EA-3DE1-494B-9251-CA2E90310724}" type="presParOf" srcId="{EA7814C6-1C4B-45FB-A32D-BACEDEA9DAA3}" destId="{345AE4A9-C1C2-4C52-8C0F-FA8D062E4402}" srcOrd="2" destOrd="0" presId="urn:microsoft.com/office/officeart/2016/7/layout/BasicLinearProcessNumbered"/>
    <dgm:cxn modelId="{2C3F35C9-E8E4-44B6-8A8A-2CD7AEF7A335}" type="presParOf" srcId="{EA7814C6-1C4B-45FB-A32D-BACEDEA9DAA3}" destId="{8E56C11C-17C3-42BD-B31A-46D24F71208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A0890B-89D7-46C6-A2C2-8EAF95F0EDF7}" type="doc">
      <dgm:prSet loTypeId="urn:microsoft.com/office/officeart/2005/8/layout/process1" loCatId="process" qsTypeId="urn:microsoft.com/office/officeart/2005/8/quickstyle/simple1" qsCatId="simple" csTypeId="urn:microsoft.com/office/officeart/2005/8/colors/accent1_2" csCatId="accent1" phldr="1"/>
      <dgm:spPr/>
    </dgm:pt>
    <dgm:pt modelId="{4048C8C2-A756-456E-A0ED-9B4239C9F4F8}">
      <dgm:prSet phldrT="[Text]"/>
      <dgm:spPr>
        <a:solidFill>
          <a:srgbClr val="89AA9F"/>
        </a:solidFill>
      </dgm:spPr>
      <dgm:t>
        <a:bodyPr/>
        <a:lstStyle/>
        <a:p>
          <a:r>
            <a:rPr lang="en-GB">
              <a:solidFill>
                <a:schemeClr val="tx1"/>
              </a:solidFill>
            </a:rPr>
            <a:t>Politics</a:t>
          </a:r>
        </a:p>
      </dgm:t>
    </dgm:pt>
    <dgm:pt modelId="{C75FBA5B-4A67-4671-A959-F29E621FEF19}" type="parTrans" cxnId="{AFCB6D34-372B-42DC-BDFB-FD83F0AD34C4}">
      <dgm:prSet/>
      <dgm:spPr/>
      <dgm:t>
        <a:bodyPr/>
        <a:lstStyle/>
        <a:p>
          <a:endParaRPr lang="en-GB"/>
        </a:p>
      </dgm:t>
    </dgm:pt>
    <dgm:pt modelId="{E6C77202-9987-4CA0-B7D9-596F2CC90478}" type="sibTrans" cxnId="{AFCB6D34-372B-42DC-BDFB-FD83F0AD34C4}">
      <dgm:prSet/>
      <dgm:spPr>
        <a:noFill/>
      </dgm:spPr>
      <dgm:t>
        <a:bodyPr/>
        <a:lstStyle/>
        <a:p>
          <a:endParaRPr lang="en-GB"/>
        </a:p>
      </dgm:t>
    </dgm:pt>
    <dgm:pt modelId="{7E9AFEA7-AED2-4A3E-8ED7-DFB285EC59F1}">
      <dgm:prSet phldrT="[Text]"/>
      <dgm:spPr>
        <a:solidFill>
          <a:srgbClr val="89AA9F"/>
        </a:solidFill>
      </dgm:spPr>
      <dgm:t>
        <a:bodyPr/>
        <a:lstStyle/>
        <a:p>
          <a:r>
            <a:rPr lang="en-GB">
              <a:solidFill>
                <a:schemeClr val="tx1"/>
              </a:solidFill>
            </a:rPr>
            <a:t>Economy</a:t>
          </a:r>
        </a:p>
      </dgm:t>
    </dgm:pt>
    <dgm:pt modelId="{8B06CB9D-A1FA-45E4-A2FE-031271B25CA2}" type="parTrans" cxnId="{A0EDC8D0-94BC-453F-BC4E-495C6B8A0A78}">
      <dgm:prSet/>
      <dgm:spPr/>
      <dgm:t>
        <a:bodyPr/>
        <a:lstStyle/>
        <a:p>
          <a:endParaRPr lang="en-GB"/>
        </a:p>
      </dgm:t>
    </dgm:pt>
    <dgm:pt modelId="{3098704A-0334-4F8D-821F-5E48A8488550}" type="sibTrans" cxnId="{A0EDC8D0-94BC-453F-BC4E-495C6B8A0A78}">
      <dgm:prSet/>
      <dgm:spPr>
        <a:noFill/>
      </dgm:spPr>
      <dgm:t>
        <a:bodyPr/>
        <a:lstStyle/>
        <a:p>
          <a:endParaRPr lang="en-GB"/>
        </a:p>
      </dgm:t>
    </dgm:pt>
    <dgm:pt modelId="{C6087911-3DB6-460A-8C49-95E74D384B0B}">
      <dgm:prSet phldrT="[Text]"/>
      <dgm:spPr>
        <a:solidFill>
          <a:srgbClr val="89AA9F"/>
        </a:solidFill>
      </dgm:spPr>
      <dgm:t>
        <a:bodyPr/>
        <a:lstStyle/>
        <a:p>
          <a:r>
            <a:rPr lang="en-GB">
              <a:solidFill>
                <a:schemeClr val="tx1"/>
              </a:solidFill>
            </a:rPr>
            <a:t>Society</a:t>
          </a:r>
        </a:p>
      </dgm:t>
    </dgm:pt>
    <dgm:pt modelId="{C055684A-8F4C-48D6-9DF1-02340DC95060}" type="parTrans" cxnId="{6C900879-3C99-4188-BE51-BF68AEB1A61E}">
      <dgm:prSet/>
      <dgm:spPr/>
      <dgm:t>
        <a:bodyPr/>
        <a:lstStyle/>
        <a:p>
          <a:endParaRPr lang="en-GB"/>
        </a:p>
      </dgm:t>
    </dgm:pt>
    <dgm:pt modelId="{7C0B0121-AC22-49A9-AE80-5F3ABD0B35C6}" type="sibTrans" cxnId="{6C900879-3C99-4188-BE51-BF68AEB1A61E}">
      <dgm:prSet/>
      <dgm:spPr>
        <a:noFill/>
      </dgm:spPr>
      <dgm:t>
        <a:bodyPr/>
        <a:lstStyle/>
        <a:p>
          <a:endParaRPr lang="en-GB"/>
        </a:p>
      </dgm:t>
    </dgm:pt>
    <dgm:pt modelId="{A3639B26-55D5-4830-BEAD-DBAF0069F9AB}">
      <dgm:prSet phldrT="[Text]"/>
      <dgm:spPr>
        <a:solidFill>
          <a:srgbClr val="89AA9F"/>
        </a:solidFill>
      </dgm:spPr>
      <dgm:t>
        <a:bodyPr/>
        <a:lstStyle/>
        <a:p>
          <a:r>
            <a:rPr lang="en-GB">
              <a:solidFill>
                <a:schemeClr val="tx1"/>
              </a:solidFill>
            </a:rPr>
            <a:t>Technology</a:t>
          </a:r>
        </a:p>
      </dgm:t>
    </dgm:pt>
    <dgm:pt modelId="{DAB92F73-A979-4E35-98D0-00312BB6AF10}" type="parTrans" cxnId="{CE03E797-0D3D-402E-BEF3-D1EB0C07A852}">
      <dgm:prSet/>
      <dgm:spPr/>
      <dgm:t>
        <a:bodyPr/>
        <a:lstStyle/>
        <a:p>
          <a:endParaRPr lang="en-GB"/>
        </a:p>
      </dgm:t>
    </dgm:pt>
    <dgm:pt modelId="{F3273E6B-FCAE-470C-8518-1DAAEBCA34FA}" type="sibTrans" cxnId="{CE03E797-0D3D-402E-BEF3-D1EB0C07A852}">
      <dgm:prSet/>
      <dgm:spPr>
        <a:noFill/>
      </dgm:spPr>
      <dgm:t>
        <a:bodyPr/>
        <a:lstStyle/>
        <a:p>
          <a:endParaRPr lang="en-GB"/>
        </a:p>
      </dgm:t>
    </dgm:pt>
    <dgm:pt modelId="{35D58DF4-B457-464A-BDD2-3360D3FB422A}">
      <dgm:prSet phldrT="[Text]"/>
      <dgm:spPr>
        <a:solidFill>
          <a:srgbClr val="89AA9F"/>
        </a:solidFill>
      </dgm:spPr>
      <dgm:t>
        <a:bodyPr/>
        <a:lstStyle/>
        <a:p>
          <a:r>
            <a:rPr lang="en-GB">
              <a:solidFill>
                <a:schemeClr val="tx1"/>
              </a:solidFill>
            </a:rPr>
            <a:t>Law</a:t>
          </a:r>
        </a:p>
      </dgm:t>
    </dgm:pt>
    <dgm:pt modelId="{BB4D28DC-001D-4A13-A183-4248D482D7B2}" type="parTrans" cxnId="{AA2DE563-0890-41C0-9DB5-8B08EF4FADB2}">
      <dgm:prSet/>
      <dgm:spPr/>
      <dgm:t>
        <a:bodyPr/>
        <a:lstStyle/>
        <a:p>
          <a:endParaRPr lang="en-GB"/>
        </a:p>
      </dgm:t>
    </dgm:pt>
    <dgm:pt modelId="{DBB126B3-2591-45E9-A0D2-B339CEDC5246}" type="sibTrans" cxnId="{AA2DE563-0890-41C0-9DB5-8B08EF4FADB2}">
      <dgm:prSet/>
      <dgm:spPr>
        <a:noFill/>
      </dgm:spPr>
      <dgm:t>
        <a:bodyPr/>
        <a:lstStyle/>
        <a:p>
          <a:endParaRPr lang="en-GB"/>
        </a:p>
      </dgm:t>
    </dgm:pt>
    <dgm:pt modelId="{EC961408-11A4-4B02-A9B8-251AB68D11FB}">
      <dgm:prSet phldrT="[Text]"/>
      <dgm:spPr>
        <a:solidFill>
          <a:srgbClr val="89AA9F"/>
        </a:solidFill>
      </dgm:spPr>
      <dgm:t>
        <a:bodyPr/>
        <a:lstStyle/>
        <a:p>
          <a:r>
            <a:rPr lang="en-GB">
              <a:solidFill>
                <a:schemeClr val="tx1"/>
              </a:solidFill>
            </a:rPr>
            <a:t>Ecology</a:t>
          </a:r>
        </a:p>
      </dgm:t>
    </dgm:pt>
    <dgm:pt modelId="{56D66B88-E660-4BE2-8DEA-085B8BD16291}" type="parTrans" cxnId="{3CA7EE56-8C6B-4944-BC84-02521A581CAE}">
      <dgm:prSet/>
      <dgm:spPr/>
      <dgm:t>
        <a:bodyPr/>
        <a:lstStyle/>
        <a:p>
          <a:endParaRPr lang="en-GB"/>
        </a:p>
      </dgm:t>
    </dgm:pt>
    <dgm:pt modelId="{0DDE3B13-E080-45A6-8737-046D7FE565CF}" type="sibTrans" cxnId="{3CA7EE56-8C6B-4944-BC84-02521A581CAE}">
      <dgm:prSet/>
      <dgm:spPr/>
      <dgm:t>
        <a:bodyPr/>
        <a:lstStyle/>
        <a:p>
          <a:endParaRPr lang="en-GB"/>
        </a:p>
      </dgm:t>
    </dgm:pt>
    <dgm:pt modelId="{6154DC41-5167-4B9F-926B-7C0A5031CB1C}" type="pres">
      <dgm:prSet presAssocID="{DAA0890B-89D7-46C6-A2C2-8EAF95F0EDF7}" presName="Name0" presStyleCnt="0">
        <dgm:presLayoutVars>
          <dgm:dir/>
          <dgm:resizeHandles val="exact"/>
        </dgm:presLayoutVars>
      </dgm:prSet>
      <dgm:spPr/>
    </dgm:pt>
    <dgm:pt modelId="{11504DCF-BB32-4679-A81C-EE2FCE76CE1B}" type="pres">
      <dgm:prSet presAssocID="{4048C8C2-A756-456E-A0ED-9B4239C9F4F8}" presName="node" presStyleLbl="node1" presStyleIdx="0" presStyleCnt="6">
        <dgm:presLayoutVars>
          <dgm:bulletEnabled val="1"/>
        </dgm:presLayoutVars>
      </dgm:prSet>
      <dgm:spPr>
        <a:prstGeom prst="roundRect">
          <a:avLst/>
        </a:prstGeom>
      </dgm:spPr>
    </dgm:pt>
    <dgm:pt modelId="{7E5C9432-02DD-4407-A89C-E0B19471B4C7}" type="pres">
      <dgm:prSet presAssocID="{E6C77202-9987-4CA0-B7D9-596F2CC90478}" presName="sibTrans" presStyleLbl="sibTrans2D1" presStyleIdx="0" presStyleCnt="5"/>
      <dgm:spPr/>
    </dgm:pt>
    <dgm:pt modelId="{2D64C96C-9FFA-4221-A12D-F51AF8A97411}" type="pres">
      <dgm:prSet presAssocID="{E6C77202-9987-4CA0-B7D9-596F2CC90478}" presName="connectorText" presStyleLbl="sibTrans2D1" presStyleIdx="0" presStyleCnt="5"/>
      <dgm:spPr/>
    </dgm:pt>
    <dgm:pt modelId="{972336F3-92B6-4CE2-B41A-5FDCEA016D8E}" type="pres">
      <dgm:prSet presAssocID="{7E9AFEA7-AED2-4A3E-8ED7-DFB285EC59F1}" presName="node" presStyleLbl="node1" presStyleIdx="1" presStyleCnt="6">
        <dgm:presLayoutVars>
          <dgm:bulletEnabled val="1"/>
        </dgm:presLayoutVars>
      </dgm:prSet>
      <dgm:spPr>
        <a:prstGeom prst="roundRect">
          <a:avLst/>
        </a:prstGeom>
      </dgm:spPr>
    </dgm:pt>
    <dgm:pt modelId="{2EA716A1-4361-4517-8624-34A782C38ABE}" type="pres">
      <dgm:prSet presAssocID="{3098704A-0334-4F8D-821F-5E48A8488550}" presName="sibTrans" presStyleLbl="sibTrans2D1" presStyleIdx="1" presStyleCnt="5"/>
      <dgm:spPr/>
    </dgm:pt>
    <dgm:pt modelId="{6C5A5B82-E0AA-432A-9673-37FD8EF74011}" type="pres">
      <dgm:prSet presAssocID="{3098704A-0334-4F8D-821F-5E48A8488550}" presName="connectorText" presStyleLbl="sibTrans2D1" presStyleIdx="1" presStyleCnt="5"/>
      <dgm:spPr/>
    </dgm:pt>
    <dgm:pt modelId="{064C343F-88C7-4D9F-94E2-8ABB8A386F14}" type="pres">
      <dgm:prSet presAssocID="{C6087911-3DB6-460A-8C49-95E74D384B0B}" presName="node" presStyleLbl="node1" presStyleIdx="2" presStyleCnt="6">
        <dgm:presLayoutVars>
          <dgm:bulletEnabled val="1"/>
        </dgm:presLayoutVars>
      </dgm:prSet>
      <dgm:spPr>
        <a:prstGeom prst="roundRect">
          <a:avLst/>
        </a:prstGeom>
      </dgm:spPr>
    </dgm:pt>
    <dgm:pt modelId="{CF4239E8-9AAD-45EF-9763-A9CF99FEE8D3}" type="pres">
      <dgm:prSet presAssocID="{7C0B0121-AC22-49A9-AE80-5F3ABD0B35C6}" presName="sibTrans" presStyleLbl="sibTrans2D1" presStyleIdx="2" presStyleCnt="5"/>
      <dgm:spPr/>
    </dgm:pt>
    <dgm:pt modelId="{259637C3-C2A7-45CC-82A3-0C0F43C179BC}" type="pres">
      <dgm:prSet presAssocID="{7C0B0121-AC22-49A9-AE80-5F3ABD0B35C6}" presName="connectorText" presStyleLbl="sibTrans2D1" presStyleIdx="2" presStyleCnt="5"/>
      <dgm:spPr/>
    </dgm:pt>
    <dgm:pt modelId="{AF59DC8C-3A5E-44B3-9624-E348B3D45C5E}" type="pres">
      <dgm:prSet presAssocID="{A3639B26-55D5-4830-BEAD-DBAF0069F9AB}" presName="node" presStyleLbl="node1" presStyleIdx="3" presStyleCnt="6">
        <dgm:presLayoutVars>
          <dgm:bulletEnabled val="1"/>
        </dgm:presLayoutVars>
      </dgm:prSet>
      <dgm:spPr>
        <a:prstGeom prst="roundRect">
          <a:avLst/>
        </a:prstGeom>
      </dgm:spPr>
    </dgm:pt>
    <dgm:pt modelId="{30217D22-FD0E-43FD-B0C7-EE597127C444}" type="pres">
      <dgm:prSet presAssocID="{F3273E6B-FCAE-470C-8518-1DAAEBCA34FA}" presName="sibTrans" presStyleLbl="sibTrans2D1" presStyleIdx="3" presStyleCnt="5"/>
      <dgm:spPr/>
    </dgm:pt>
    <dgm:pt modelId="{7255A9D6-845E-4BB2-8311-D35EA2FD6B7B}" type="pres">
      <dgm:prSet presAssocID="{F3273E6B-FCAE-470C-8518-1DAAEBCA34FA}" presName="connectorText" presStyleLbl="sibTrans2D1" presStyleIdx="3" presStyleCnt="5"/>
      <dgm:spPr/>
    </dgm:pt>
    <dgm:pt modelId="{96275D9C-22A7-4FCC-87D2-0C9CF8EE40D3}" type="pres">
      <dgm:prSet presAssocID="{35D58DF4-B457-464A-BDD2-3360D3FB422A}" presName="node" presStyleLbl="node1" presStyleIdx="4" presStyleCnt="6">
        <dgm:presLayoutVars>
          <dgm:bulletEnabled val="1"/>
        </dgm:presLayoutVars>
      </dgm:prSet>
      <dgm:spPr>
        <a:prstGeom prst="roundRect">
          <a:avLst/>
        </a:prstGeom>
      </dgm:spPr>
    </dgm:pt>
    <dgm:pt modelId="{09CB1E6E-7B24-476F-B0EF-F5142C66D8BE}" type="pres">
      <dgm:prSet presAssocID="{DBB126B3-2591-45E9-A0D2-B339CEDC5246}" presName="sibTrans" presStyleLbl="sibTrans2D1" presStyleIdx="4" presStyleCnt="5"/>
      <dgm:spPr/>
    </dgm:pt>
    <dgm:pt modelId="{0371BE14-62E4-4C8E-8C90-38B91C345FB1}" type="pres">
      <dgm:prSet presAssocID="{DBB126B3-2591-45E9-A0D2-B339CEDC5246}" presName="connectorText" presStyleLbl="sibTrans2D1" presStyleIdx="4" presStyleCnt="5"/>
      <dgm:spPr/>
    </dgm:pt>
    <dgm:pt modelId="{8EA21C60-491A-4BD6-8A30-F1C927F9D781}" type="pres">
      <dgm:prSet presAssocID="{EC961408-11A4-4B02-A9B8-251AB68D11FB}" presName="node" presStyleLbl="node1" presStyleIdx="5" presStyleCnt="6">
        <dgm:presLayoutVars>
          <dgm:bulletEnabled val="1"/>
        </dgm:presLayoutVars>
      </dgm:prSet>
      <dgm:spPr>
        <a:prstGeom prst="roundRect">
          <a:avLst/>
        </a:prstGeom>
      </dgm:spPr>
    </dgm:pt>
  </dgm:ptLst>
  <dgm:cxnLst>
    <dgm:cxn modelId="{599DB20C-B16C-4DFA-B791-D83DECE40C54}" type="presOf" srcId="{F3273E6B-FCAE-470C-8518-1DAAEBCA34FA}" destId="{7255A9D6-845E-4BB2-8311-D35EA2FD6B7B}" srcOrd="1" destOrd="0" presId="urn:microsoft.com/office/officeart/2005/8/layout/process1"/>
    <dgm:cxn modelId="{23B82025-91D1-4A29-B14B-3BB6D9EF7CB9}" type="presOf" srcId="{DAA0890B-89D7-46C6-A2C2-8EAF95F0EDF7}" destId="{6154DC41-5167-4B9F-926B-7C0A5031CB1C}" srcOrd="0" destOrd="0" presId="urn:microsoft.com/office/officeart/2005/8/layout/process1"/>
    <dgm:cxn modelId="{FC046129-B8AB-4316-8CDC-F107B6BCCA09}" type="presOf" srcId="{A3639B26-55D5-4830-BEAD-DBAF0069F9AB}" destId="{AF59DC8C-3A5E-44B3-9624-E348B3D45C5E}" srcOrd="0" destOrd="0" presId="urn:microsoft.com/office/officeart/2005/8/layout/process1"/>
    <dgm:cxn modelId="{AFCB6D34-372B-42DC-BDFB-FD83F0AD34C4}" srcId="{DAA0890B-89D7-46C6-A2C2-8EAF95F0EDF7}" destId="{4048C8C2-A756-456E-A0ED-9B4239C9F4F8}" srcOrd="0" destOrd="0" parTransId="{C75FBA5B-4A67-4671-A959-F29E621FEF19}" sibTransId="{E6C77202-9987-4CA0-B7D9-596F2CC90478}"/>
    <dgm:cxn modelId="{E1E0353B-A8E9-414C-B0EF-7EFC8A191C9E}" type="presOf" srcId="{4048C8C2-A756-456E-A0ED-9B4239C9F4F8}" destId="{11504DCF-BB32-4679-A81C-EE2FCE76CE1B}" srcOrd="0" destOrd="0" presId="urn:microsoft.com/office/officeart/2005/8/layout/process1"/>
    <dgm:cxn modelId="{AA2DE563-0890-41C0-9DB5-8B08EF4FADB2}" srcId="{DAA0890B-89D7-46C6-A2C2-8EAF95F0EDF7}" destId="{35D58DF4-B457-464A-BDD2-3360D3FB422A}" srcOrd="4" destOrd="0" parTransId="{BB4D28DC-001D-4A13-A183-4248D482D7B2}" sibTransId="{DBB126B3-2591-45E9-A0D2-B339CEDC5246}"/>
    <dgm:cxn modelId="{30F5B247-E3D1-4C77-8C17-A8363EF47A1E}" type="presOf" srcId="{EC961408-11A4-4B02-A9B8-251AB68D11FB}" destId="{8EA21C60-491A-4BD6-8A30-F1C927F9D781}" srcOrd="0" destOrd="0" presId="urn:microsoft.com/office/officeart/2005/8/layout/process1"/>
    <dgm:cxn modelId="{3634534E-4A1D-4481-94BC-48F710CB102B}" type="presOf" srcId="{F3273E6B-FCAE-470C-8518-1DAAEBCA34FA}" destId="{30217D22-FD0E-43FD-B0C7-EE597127C444}" srcOrd="0" destOrd="0" presId="urn:microsoft.com/office/officeart/2005/8/layout/process1"/>
    <dgm:cxn modelId="{84DB064F-8178-4CD5-BF01-5FA07DB7D2A3}" type="presOf" srcId="{35D58DF4-B457-464A-BDD2-3360D3FB422A}" destId="{96275D9C-22A7-4FCC-87D2-0C9CF8EE40D3}" srcOrd="0" destOrd="0" presId="urn:microsoft.com/office/officeart/2005/8/layout/process1"/>
    <dgm:cxn modelId="{3CA7EE56-8C6B-4944-BC84-02521A581CAE}" srcId="{DAA0890B-89D7-46C6-A2C2-8EAF95F0EDF7}" destId="{EC961408-11A4-4B02-A9B8-251AB68D11FB}" srcOrd="5" destOrd="0" parTransId="{56D66B88-E660-4BE2-8DEA-085B8BD16291}" sibTransId="{0DDE3B13-E080-45A6-8737-046D7FE565CF}"/>
    <dgm:cxn modelId="{85E73E57-FAE2-4DF0-9C44-9903483695BF}" type="presOf" srcId="{E6C77202-9987-4CA0-B7D9-596F2CC90478}" destId="{2D64C96C-9FFA-4221-A12D-F51AF8A97411}" srcOrd="1" destOrd="0" presId="urn:microsoft.com/office/officeart/2005/8/layout/process1"/>
    <dgm:cxn modelId="{6C900879-3C99-4188-BE51-BF68AEB1A61E}" srcId="{DAA0890B-89D7-46C6-A2C2-8EAF95F0EDF7}" destId="{C6087911-3DB6-460A-8C49-95E74D384B0B}" srcOrd="2" destOrd="0" parTransId="{C055684A-8F4C-48D6-9DF1-02340DC95060}" sibTransId="{7C0B0121-AC22-49A9-AE80-5F3ABD0B35C6}"/>
    <dgm:cxn modelId="{4D10B488-20BA-47C1-953C-D4A4E9E10986}" type="presOf" srcId="{DBB126B3-2591-45E9-A0D2-B339CEDC5246}" destId="{0371BE14-62E4-4C8E-8C90-38B91C345FB1}" srcOrd="1" destOrd="0" presId="urn:microsoft.com/office/officeart/2005/8/layout/process1"/>
    <dgm:cxn modelId="{CE03E797-0D3D-402E-BEF3-D1EB0C07A852}" srcId="{DAA0890B-89D7-46C6-A2C2-8EAF95F0EDF7}" destId="{A3639B26-55D5-4830-BEAD-DBAF0069F9AB}" srcOrd="3" destOrd="0" parTransId="{DAB92F73-A979-4E35-98D0-00312BB6AF10}" sibTransId="{F3273E6B-FCAE-470C-8518-1DAAEBCA34FA}"/>
    <dgm:cxn modelId="{E036A3AE-2098-43DC-8BEF-4D4CED9F719B}" type="presOf" srcId="{C6087911-3DB6-460A-8C49-95E74D384B0B}" destId="{064C343F-88C7-4D9F-94E2-8ABB8A386F14}" srcOrd="0" destOrd="0" presId="urn:microsoft.com/office/officeart/2005/8/layout/process1"/>
    <dgm:cxn modelId="{D3BD06AF-0D1B-4C40-A0E4-CC650294D3E6}" type="presOf" srcId="{7E9AFEA7-AED2-4A3E-8ED7-DFB285EC59F1}" destId="{972336F3-92B6-4CE2-B41A-5FDCEA016D8E}" srcOrd="0" destOrd="0" presId="urn:microsoft.com/office/officeart/2005/8/layout/process1"/>
    <dgm:cxn modelId="{E09E0DBB-F969-4902-9AF3-2514436D5188}" type="presOf" srcId="{7C0B0121-AC22-49A9-AE80-5F3ABD0B35C6}" destId="{CF4239E8-9AAD-45EF-9763-A9CF99FEE8D3}" srcOrd="0" destOrd="0" presId="urn:microsoft.com/office/officeart/2005/8/layout/process1"/>
    <dgm:cxn modelId="{C979BEBE-C02D-40CD-85B6-82A06FF32945}" type="presOf" srcId="{E6C77202-9987-4CA0-B7D9-596F2CC90478}" destId="{7E5C9432-02DD-4407-A89C-E0B19471B4C7}" srcOrd="0" destOrd="0" presId="urn:microsoft.com/office/officeart/2005/8/layout/process1"/>
    <dgm:cxn modelId="{DA33DFC0-5C1C-4A6D-B41D-99DDE7D83F20}" type="presOf" srcId="{3098704A-0334-4F8D-821F-5E48A8488550}" destId="{6C5A5B82-E0AA-432A-9673-37FD8EF74011}" srcOrd="1" destOrd="0" presId="urn:microsoft.com/office/officeart/2005/8/layout/process1"/>
    <dgm:cxn modelId="{C0D739CB-42DE-48E7-8659-688EEE7A381E}" type="presOf" srcId="{7C0B0121-AC22-49A9-AE80-5F3ABD0B35C6}" destId="{259637C3-C2A7-45CC-82A3-0C0F43C179BC}" srcOrd="1" destOrd="0" presId="urn:microsoft.com/office/officeart/2005/8/layout/process1"/>
    <dgm:cxn modelId="{EDA41ECD-506F-49FD-9737-46D647D2681F}" type="presOf" srcId="{DBB126B3-2591-45E9-A0D2-B339CEDC5246}" destId="{09CB1E6E-7B24-476F-B0EF-F5142C66D8BE}" srcOrd="0" destOrd="0" presId="urn:microsoft.com/office/officeart/2005/8/layout/process1"/>
    <dgm:cxn modelId="{A0EDC8D0-94BC-453F-BC4E-495C6B8A0A78}" srcId="{DAA0890B-89D7-46C6-A2C2-8EAF95F0EDF7}" destId="{7E9AFEA7-AED2-4A3E-8ED7-DFB285EC59F1}" srcOrd="1" destOrd="0" parTransId="{8B06CB9D-A1FA-45E4-A2FE-031271B25CA2}" sibTransId="{3098704A-0334-4F8D-821F-5E48A8488550}"/>
    <dgm:cxn modelId="{C3CC41FB-B9D2-47B8-BD25-D3FCD933FD5A}" type="presOf" srcId="{3098704A-0334-4F8D-821F-5E48A8488550}" destId="{2EA716A1-4361-4517-8624-34A782C38ABE}" srcOrd="0" destOrd="0" presId="urn:microsoft.com/office/officeart/2005/8/layout/process1"/>
    <dgm:cxn modelId="{907733A5-3D97-49A5-A07F-1FD53A22AE74}" type="presParOf" srcId="{6154DC41-5167-4B9F-926B-7C0A5031CB1C}" destId="{11504DCF-BB32-4679-A81C-EE2FCE76CE1B}" srcOrd="0" destOrd="0" presId="urn:microsoft.com/office/officeart/2005/8/layout/process1"/>
    <dgm:cxn modelId="{B26AB59C-2310-44EF-83D4-896F1A1AFDC4}" type="presParOf" srcId="{6154DC41-5167-4B9F-926B-7C0A5031CB1C}" destId="{7E5C9432-02DD-4407-A89C-E0B19471B4C7}" srcOrd="1" destOrd="0" presId="urn:microsoft.com/office/officeart/2005/8/layout/process1"/>
    <dgm:cxn modelId="{C564D952-3185-49FA-9FFB-3AEBF74CA300}" type="presParOf" srcId="{7E5C9432-02DD-4407-A89C-E0B19471B4C7}" destId="{2D64C96C-9FFA-4221-A12D-F51AF8A97411}" srcOrd="0" destOrd="0" presId="urn:microsoft.com/office/officeart/2005/8/layout/process1"/>
    <dgm:cxn modelId="{6851D888-C7E2-47CA-B7B1-782FD0E0E472}" type="presParOf" srcId="{6154DC41-5167-4B9F-926B-7C0A5031CB1C}" destId="{972336F3-92B6-4CE2-B41A-5FDCEA016D8E}" srcOrd="2" destOrd="0" presId="urn:microsoft.com/office/officeart/2005/8/layout/process1"/>
    <dgm:cxn modelId="{B8452A1E-AFC6-431A-9E3C-76DE3DEB1D95}" type="presParOf" srcId="{6154DC41-5167-4B9F-926B-7C0A5031CB1C}" destId="{2EA716A1-4361-4517-8624-34A782C38ABE}" srcOrd="3" destOrd="0" presId="urn:microsoft.com/office/officeart/2005/8/layout/process1"/>
    <dgm:cxn modelId="{9E056366-0193-482B-AA0A-DD13BBE77A4A}" type="presParOf" srcId="{2EA716A1-4361-4517-8624-34A782C38ABE}" destId="{6C5A5B82-E0AA-432A-9673-37FD8EF74011}" srcOrd="0" destOrd="0" presId="urn:microsoft.com/office/officeart/2005/8/layout/process1"/>
    <dgm:cxn modelId="{BC6DF518-FA54-4ACC-97ED-3258967EDF09}" type="presParOf" srcId="{6154DC41-5167-4B9F-926B-7C0A5031CB1C}" destId="{064C343F-88C7-4D9F-94E2-8ABB8A386F14}" srcOrd="4" destOrd="0" presId="urn:microsoft.com/office/officeart/2005/8/layout/process1"/>
    <dgm:cxn modelId="{3DC541CC-6470-47CA-8E2F-D75CDEDA862D}" type="presParOf" srcId="{6154DC41-5167-4B9F-926B-7C0A5031CB1C}" destId="{CF4239E8-9AAD-45EF-9763-A9CF99FEE8D3}" srcOrd="5" destOrd="0" presId="urn:microsoft.com/office/officeart/2005/8/layout/process1"/>
    <dgm:cxn modelId="{4AE709B9-196D-4E9A-A472-575E379B9C54}" type="presParOf" srcId="{CF4239E8-9AAD-45EF-9763-A9CF99FEE8D3}" destId="{259637C3-C2A7-45CC-82A3-0C0F43C179BC}" srcOrd="0" destOrd="0" presId="urn:microsoft.com/office/officeart/2005/8/layout/process1"/>
    <dgm:cxn modelId="{A47B8F18-DE72-42CE-9211-6A62C13215C9}" type="presParOf" srcId="{6154DC41-5167-4B9F-926B-7C0A5031CB1C}" destId="{AF59DC8C-3A5E-44B3-9624-E348B3D45C5E}" srcOrd="6" destOrd="0" presId="urn:microsoft.com/office/officeart/2005/8/layout/process1"/>
    <dgm:cxn modelId="{456EEFB8-2B61-465F-827C-6E5FAFC53452}" type="presParOf" srcId="{6154DC41-5167-4B9F-926B-7C0A5031CB1C}" destId="{30217D22-FD0E-43FD-B0C7-EE597127C444}" srcOrd="7" destOrd="0" presId="urn:microsoft.com/office/officeart/2005/8/layout/process1"/>
    <dgm:cxn modelId="{A8B4A61F-F10F-4096-8B26-50FF249DA505}" type="presParOf" srcId="{30217D22-FD0E-43FD-B0C7-EE597127C444}" destId="{7255A9D6-845E-4BB2-8311-D35EA2FD6B7B}" srcOrd="0" destOrd="0" presId="urn:microsoft.com/office/officeart/2005/8/layout/process1"/>
    <dgm:cxn modelId="{4F334D24-0043-4CB6-A3BB-F2551199AAD0}" type="presParOf" srcId="{6154DC41-5167-4B9F-926B-7C0A5031CB1C}" destId="{96275D9C-22A7-4FCC-87D2-0C9CF8EE40D3}" srcOrd="8" destOrd="0" presId="urn:microsoft.com/office/officeart/2005/8/layout/process1"/>
    <dgm:cxn modelId="{64D0F648-3ECF-43FC-9BD3-BD35826C14D0}" type="presParOf" srcId="{6154DC41-5167-4B9F-926B-7C0A5031CB1C}" destId="{09CB1E6E-7B24-476F-B0EF-F5142C66D8BE}" srcOrd="9" destOrd="0" presId="urn:microsoft.com/office/officeart/2005/8/layout/process1"/>
    <dgm:cxn modelId="{F0069DAE-D37F-49D6-A1E3-A142153003F3}" type="presParOf" srcId="{09CB1E6E-7B24-476F-B0EF-F5142C66D8BE}" destId="{0371BE14-62E4-4C8E-8C90-38B91C345FB1}" srcOrd="0" destOrd="0" presId="urn:microsoft.com/office/officeart/2005/8/layout/process1"/>
    <dgm:cxn modelId="{BF2973A6-CEA4-4981-9103-9C6A96B609D9}" type="presParOf" srcId="{6154DC41-5167-4B9F-926B-7C0A5031CB1C}" destId="{8EA21C60-491A-4BD6-8A30-F1C927F9D781}" srcOrd="1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C43E11-37D9-4057-A658-FD50734E2E6A}"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8100F10-27A5-481D-877E-34C5E4625692}">
      <dgm:prSet phldrT="[Text]" custT="1"/>
      <dgm:spPr>
        <a:solidFill>
          <a:srgbClr val="E61773"/>
        </a:solidFill>
      </dgm:spPr>
      <dgm:t>
        <a:bodyPr/>
        <a:lstStyle/>
        <a:p>
          <a:pPr rtl="0"/>
          <a:r>
            <a:rPr lang="en-US" sz="1200" b="1" kern="1200" dirty="0"/>
            <a:t>SPECIALIST </a:t>
          </a:r>
          <a:r>
            <a:rPr lang="en-US" sz="1200" b="1" kern="1200" dirty="0">
              <a:solidFill>
                <a:prstClr val="white"/>
              </a:solidFill>
              <a:latin typeface="FoundrySterling-Medium"/>
              <a:ea typeface="+mn-ea"/>
              <a:cs typeface="+mn-cs"/>
            </a:rPr>
            <a:t>CONSIDERATIONS </a:t>
          </a:r>
        </a:p>
      </dgm:t>
    </dgm:pt>
    <dgm:pt modelId="{EE00946A-1138-492C-915C-CC7D9A3DA461}" type="parTrans" cxnId="{C94D0CB9-2BFB-4916-8BFD-5D07C10E80B2}">
      <dgm:prSet/>
      <dgm:spPr/>
      <dgm:t>
        <a:bodyPr/>
        <a:lstStyle/>
        <a:p>
          <a:endParaRPr lang="en-US"/>
        </a:p>
      </dgm:t>
    </dgm:pt>
    <dgm:pt modelId="{A168FD7F-8B28-43E6-8E2B-801AD7F810A2}" type="sibTrans" cxnId="{C94D0CB9-2BFB-4916-8BFD-5D07C10E80B2}">
      <dgm:prSet/>
      <dgm:spPr/>
      <dgm:t>
        <a:bodyPr/>
        <a:lstStyle/>
        <a:p>
          <a:endParaRPr lang="en-US"/>
        </a:p>
      </dgm:t>
    </dgm:pt>
    <dgm:pt modelId="{0D59F129-CDC7-47A9-896E-2D76FEB76B15}">
      <dgm:prSet phldrT="[Text]"/>
      <dgm:spPr>
        <a:solidFill>
          <a:srgbClr val="FFCC00"/>
        </a:solidFill>
      </dgm:spPr>
      <dgm:t>
        <a:bodyPr/>
        <a:lstStyle/>
        <a:p>
          <a:r>
            <a:rPr lang="en-US" b="1"/>
            <a:t>TECHNOLOGY</a:t>
          </a:r>
        </a:p>
      </dgm:t>
    </dgm:pt>
    <dgm:pt modelId="{D99A4891-6392-451F-8F50-383B7BBBBD03}" type="parTrans" cxnId="{469A2C97-39D2-4FC0-B9F7-6D51D87C53F3}">
      <dgm:prSet/>
      <dgm:spPr/>
      <dgm:t>
        <a:bodyPr/>
        <a:lstStyle/>
        <a:p>
          <a:endParaRPr lang="en-US"/>
        </a:p>
      </dgm:t>
    </dgm:pt>
    <dgm:pt modelId="{F044D6DA-A0F1-460B-BDBE-3FBD0ED119FF}" type="sibTrans" cxnId="{469A2C97-39D2-4FC0-B9F7-6D51D87C53F3}">
      <dgm:prSet/>
      <dgm:spPr/>
      <dgm:t>
        <a:bodyPr/>
        <a:lstStyle/>
        <a:p>
          <a:endParaRPr lang="en-US"/>
        </a:p>
      </dgm:t>
    </dgm:pt>
    <dgm:pt modelId="{26400EF5-F9D6-4D06-97EF-0FFC20F026DE}">
      <dgm:prSet phldrT="[Text]"/>
      <dgm:spPr>
        <a:solidFill>
          <a:srgbClr val="33BBFF"/>
        </a:solidFill>
      </dgm:spPr>
      <dgm:t>
        <a:bodyPr/>
        <a:lstStyle/>
        <a:p>
          <a:r>
            <a:rPr lang="en-US" b="1"/>
            <a:t>SERVICE DELIVERY</a:t>
          </a:r>
        </a:p>
      </dgm:t>
    </dgm:pt>
    <dgm:pt modelId="{92A955CC-1E51-40DD-8F34-BFA20BB750FC}" type="parTrans" cxnId="{27648220-393E-4573-B2AE-EDE043FE5323}">
      <dgm:prSet/>
      <dgm:spPr/>
      <dgm:t>
        <a:bodyPr/>
        <a:lstStyle/>
        <a:p>
          <a:endParaRPr lang="en-US"/>
        </a:p>
      </dgm:t>
    </dgm:pt>
    <dgm:pt modelId="{331B8501-151A-4645-B294-A8598AA989D9}" type="sibTrans" cxnId="{27648220-393E-4573-B2AE-EDE043FE5323}">
      <dgm:prSet/>
      <dgm:spPr/>
      <dgm:t>
        <a:bodyPr/>
        <a:lstStyle/>
        <a:p>
          <a:endParaRPr lang="en-US"/>
        </a:p>
      </dgm:t>
    </dgm:pt>
    <dgm:pt modelId="{2DCCE4AE-D58D-44F0-B163-5AC18B25A243}">
      <dgm:prSet phldrT="[Text]"/>
      <dgm:spPr>
        <a:solidFill>
          <a:srgbClr val="008080"/>
        </a:solidFill>
      </dgm:spPr>
      <dgm:t>
        <a:bodyPr/>
        <a:lstStyle/>
        <a:p>
          <a:r>
            <a:rPr lang="en-US" b="1"/>
            <a:t>PEOPLE</a:t>
          </a:r>
        </a:p>
      </dgm:t>
    </dgm:pt>
    <dgm:pt modelId="{B25C39C1-32CA-456C-A798-3363ECFE4252}" type="parTrans" cxnId="{EE0ABDED-CAF2-42AB-AE7F-E594E49AC635}">
      <dgm:prSet/>
      <dgm:spPr/>
      <dgm:t>
        <a:bodyPr/>
        <a:lstStyle/>
        <a:p>
          <a:endParaRPr lang="en-US"/>
        </a:p>
      </dgm:t>
    </dgm:pt>
    <dgm:pt modelId="{109042D8-92BA-40FC-80F9-29B0E1A43FC1}" type="sibTrans" cxnId="{EE0ABDED-CAF2-42AB-AE7F-E594E49AC635}">
      <dgm:prSet/>
      <dgm:spPr/>
      <dgm:t>
        <a:bodyPr/>
        <a:lstStyle/>
        <a:p>
          <a:endParaRPr lang="en-US"/>
        </a:p>
      </dgm:t>
    </dgm:pt>
    <dgm:pt modelId="{7610EA14-8494-45A1-8F77-919D5BC94C54}">
      <dgm:prSet phldrT="[Text]"/>
      <dgm:spPr>
        <a:solidFill>
          <a:srgbClr val="EBAB0B"/>
        </a:solidFill>
      </dgm:spPr>
      <dgm:t>
        <a:bodyPr/>
        <a:lstStyle/>
        <a:p>
          <a:r>
            <a:rPr lang="en-US" b="1" dirty="0"/>
            <a:t>ORGANISATION &amp; FUNDING</a:t>
          </a:r>
        </a:p>
      </dgm:t>
    </dgm:pt>
    <dgm:pt modelId="{0C237254-0CD4-46E8-98CD-F12D30ED55F5}" type="parTrans" cxnId="{8061248E-37F1-49FE-A598-260B2EC5A470}">
      <dgm:prSet/>
      <dgm:spPr/>
      <dgm:t>
        <a:bodyPr/>
        <a:lstStyle/>
        <a:p>
          <a:endParaRPr lang="en-US"/>
        </a:p>
      </dgm:t>
    </dgm:pt>
    <dgm:pt modelId="{A0773CE4-2D4C-49B4-A43C-8E96F40AB8A9}" type="sibTrans" cxnId="{8061248E-37F1-49FE-A598-260B2EC5A470}">
      <dgm:prSet/>
      <dgm:spPr/>
      <dgm:t>
        <a:bodyPr/>
        <a:lstStyle/>
        <a:p>
          <a:endParaRPr lang="en-US"/>
        </a:p>
      </dgm:t>
    </dgm:pt>
    <dgm:pt modelId="{CB47952E-B43A-49EF-8292-5A9C40E736AD}">
      <dgm:prSet phldrT="[Text]"/>
      <dgm:spPr>
        <a:solidFill>
          <a:srgbClr val="388E7C"/>
        </a:solidFill>
      </dgm:spPr>
      <dgm:t>
        <a:bodyPr/>
        <a:lstStyle/>
        <a:p>
          <a:r>
            <a:rPr lang="en-US" b="1"/>
            <a:t>CUSTOMERS &amp; PARTNERS</a:t>
          </a:r>
        </a:p>
      </dgm:t>
    </dgm:pt>
    <dgm:pt modelId="{59B36914-20F8-4993-814D-C645DF55C44E}" type="parTrans" cxnId="{57DA6380-C9A9-4453-A329-8D5097A96947}">
      <dgm:prSet/>
      <dgm:spPr/>
      <dgm:t>
        <a:bodyPr/>
        <a:lstStyle/>
        <a:p>
          <a:endParaRPr lang="en-US"/>
        </a:p>
      </dgm:t>
    </dgm:pt>
    <dgm:pt modelId="{4BC8E2CE-0747-4772-9108-4A2CADBBD18A}" type="sibTrans" cxnId="{57DA6380-C9A9-4453-A329-8D5097A96947}">
      <dgm:prSet/>
      <dgm:spPr/>
      <dgm:t>
        <a:bodyPr/>
        <a:lstStyle/>
        <a:p>
          <a:endParaRPr lang="en-US"/>
        </a:p>
      </dgm:t>
    </dgm:pt>
    <dgm:pt modelId="{CC9BC121-5AFF-4C3D-A53C-412608A9A7F0}">
      <dgm:prSet phldrT="[Text]"/>
      <dgm:spPr>
        <a:solidFill>
          <a:srgbClr val="388E7C"/>
        </a:solidFill>
      </dgm:spPr>
      <dgm:t>
        <a:bodyPr/>
        <a:lstStyle/>
        <a:p>
          <a:endParaRPr lang="en-US"/>
        </a:p>
      </dgm:t>
    </dgm:pt>
    <dgm:pt modelId="{F6C6FC62-27C3-4D72-ADBE-62D43032032E}" type="parTrans" cxnId="{B720A0DE-9AB2-4702-AC65-771BCB6BE7C4}">
      <dgm:prSet/>
      <dgm:spPr/>
      <dgm:t>
        <a:bodyPr/>
        <a:lstStyle/>
        <a:p>
          <a:endParaRPr lang="en-US"/>
        </a:p>
      </dgm:t>
    </dgm:pt>
    <dgm:pt modelId="{111C4A2C-B285-4C8E-B460-F077E43EFB4F}" type="sibTrans" cxnId="{B720A0DE-9AB2-4702-AC65-771BCB6BE7C4}">
      <dgm:prSet/>
      <dgm:spPr/>
      <dgm:t>
        <a:bodyPr/>
        <a:lstStyle/>
        <a:p>
          <a:endParaRPr lang="en-US"/>
        </a:p>
      </dgm:t>
    </dgm:pt>
    <dgm:pt modelId="{2F741BF4-F517-48C6-8C49-B4AD3356277F}">
      <dgm:prSet phldrT="[Text]"/>
      <dgm:spPr>
        <a:solidFill>
          <a:srgbClr val="388E7C"/>
        </a:solidFill>
      </dgm:spPr>
      <dgm:t>
        <a:bodyPr/>
        <a:lstStyle/>
        <a:p>
          <a:endParaRPr lang="en-US"/>
        </a:p>
      </dgm:t>
    </dgm:pt>
    <dgm:pt modelId="{5C857355-B123-49FA-9BA2-840392C37D38}" type="parTrans" cxnId="{A4704658-DF51-4B58-9525-8D1554815E76}">
      <dgm:prSet/>
      <dgm:spPr/>
      <dgm:t>
        <a:bodyPr/>
        <a:lstStyle/>
        <a:p>
          <a:endParaRPr lang="en-US"/>
        </a:p>
      </dgm:t>
    </dgm:pt>
    <dgm:pt modelId="{8B6AEB47-4A35-4192-A956-58B12BB94FA5}" type="sibTrans" cxnId="{A4704658-DF51-4B58-9525-8D1554815E76}">
      <dgm:prSet/>
      <dgm:spPr/>
      <dgm:t>
        <a:bodyPr/>
        <a:lstStyle/>
        <a:p>
          <a:endParaRPr lang="en-US"/>
        </a:p>
      </dgm:t>
    </dgm:pt>
    <dgm:pt modelId="{69ED39E9-A561-4BA9-AAE0-D944D8AABC34}">
      <dgm:prSet phldrT="[Text]"/>
      <dgm:spPr>
        <a:solidFill>
          <a:srgbClr val="92D050"/>
        </a:solidFill>
      </dgm:spPr>
      <dgm:t>
        <a:bodyPr/>
        <a:lstStyle/>
        <a:p>
          <a:r>
            <a:rPr lang="en-US" b="1"/>
            <a:t>MONITORING &amp; IMPROVING</a:t>
          </a:r>
        </a:p>
      </dgm:t>
    </dgm:pt>
    <dgm:pt modelId="{227E6431-987C-46A2-8848-9C15297443C3}" type="parTrans" cxnId="{BAAB4811-B005-4A48-A2BE-0E2B9FE31DB5}">
      <dgm:prSet/>
      <dgm:spPr/>
      <dgm:t>
        <a:bodyPr/>
        <a:lstStyle/>
        <a:p>
          <a:endParaRPr lang="en-US"/>
        </a:p>
      </dgm:t>
    </dgm:pt>
    <dgm:pt modelId="{1F2CBE15-76C7-4330-995C-46D934C1F1BB}" type="sibTrans" cxnId="{BAAB4811-B005-4A48-A2BE-0E2B9FE31DB5}">
      <dgm:prSet/>
      <dgm:spPr/>
      <dgm:t>
        <a:bodyPr/>
        <a:lstStyle/>
        <a:p>
          <a:endParaRPr lang="en-US"/>
        </a:p>
      </dgm:t>
    </dgm:pt>
    <dgm:pt modelId="{D8200626-78A6-4A81-BD3B-C95643B0295A}" type="pres">
      <dgm:prSet presAssocID="{89C43E11-37D9-4057-A658-FD50734E2E6A}" presName="Name0" presStyleCnt="0">
        <dgm:presLayoutVars>
          <dgm:chMax val="1"/>
          <dgm:chPref val="1"/>
          <dgm:dir/>
          <dgm:animOne val="branch"/>
          <dgm:animLvl val="lvl"/>
        </dgm:presLayoutVars>
      </dgm:prSet>
      <dgm:spPr/>
    </dgm:pt>
    <dgm:pt modelId="{55BE9EA8-7F75-465C-ABCC-DD05158BB85C}" type="pres">
      <dgm:prSet presAssocID="{E8100F10-27A5-481D-877E-34C5E4625692}" presName="Parent" presStyleLbl="node0" presStyleIdx="0" presStyleCnt="1">
        <dgm:presLayoutVars>
          <dgm:chMax val="6"/>
          <dgm:chPref val="6"/>
        </dgm:presLayoutVars>
      </dgm:prSet>
      <dgm:spPr/>
    </dgm:pt>
    <dgm:pt modelId="{D94E545B-872E-4CA1-AB1C-224C819FA549}" type="pres">
      <dgm:prSet presAssocID="{69ED39E9-A561-4BA9-AAE0-D944D8AABC34}" presName="Accent1" presStyleCnt="0"/>
      <dgm:spPr/>
    </dgm:pt>
    <dgm:pt modelId="{F81C4881-4AF6-4774-9078-AF2A5F339670}" type="pres">
      <dgm:prSet presAssocID="{69ED39E9-A561-4BA9-AAE0-D944D8AABC34}" presName="Accent" presStyleLbl="bgShp" presStyleIdx="0" presStyleCnt="6"/>
      <dgm:spPr/>
    </dgm:pt>
    <dgm:pt modelId="{2DFAD84B-6093-43B6-B124-2082A6DB82ED}" type="pres">
      <dgm:prSet presAssocID="{69ED39E9-A561-4BA9-AAE0-D944D8AABC34}" presName="Child1" presStyleLbl="node1" presStyleIdx="0" presStyleCnt="6">
        <dgm:presLayoutVars>
          <dgm:chMax val="0"/>
          <dgm:chPref val="0"/>
          <dgm:bulletEnabled val="1"/>
        </dgm:presLayoutVars>
      </dgm:prSet>
      <dgm:spPr/>
    </dgm:pt>
    <dgm:pt modelId="{C15587A2-543F-49E7-B0ED-73559ECE783F}" type="pres">
      <dgm:prSet presAssocID="{0D59F129-CDC7-47A9-896E-2D76FEB76B15}" presName="Accent2" presStyleCnt="0"/>
      <dgm:spPr/>
    </dgm:pt>
    <dgm:pt modelId="{953268AD-1634-4D5B-AD2A-AD3E13081D10}" type="pres">
      <dgm:prSet presAssocID="{0D59F129-CDC7-47A9-896E-2D76FEB76B15}" presName="Accent" presStyleLbl="bgShp" presStyleIdx="1" presStyleCnt="6"/>
      <dgm:spPr/>
    </dgm:pt>
    <dgm:pt modelId="{728DF48E-1102-4371-ADEB-5488903138F7}" type="pres">
      <dgm:prSet presAssocID="{0D59F129-CDC7-47A9-896E-2D76FEB76B15}" presName="Child2" presStyleLbl="node1" presStyleIdx="1" presStyleCnt="6">
        <dgm:presLayoutVars>
          <dgm:chMax val="0"/>
          <dgm:chPref val="0"/>
          <dgm:bulletEnabled val="1"/>
        </dgm:presLayoutVars>
      </dgm:prSet>
      <dgm:spPr/>
    </dgm:pt>
    <dgm:pt modelId="{16177396-D693-4AF7-A696-30CB70EE665C}" type="pres">
      <dgm:prSet presAssocID="{26400EF5-F9D6-4D06-97EF-0FFC20F026DE}" presName="Accent3" presStyleCnt="0"/>
      <dgm:spPr/>
    </dgm:pt>
    <dgm:pt modelId="{5733F525-029A-4949-92DB-07B34B469E5A}" type="pres">
      <dgm:prSet presAssocID="{26400EF5-F9D6-4D06-97EF-0FFC20F026DE}" presName="Accent" presStyleLbl="bgShp" presStyleIdx="2" presStyleCnt="6"/>
      <dgm:spPr/>
    </dgm:pt>
    <dgm:pt modelId="{FF34BFFA-6C9D-4D29-9DFB-8D62F2FF8E21}" type="pres">
      <dgm:prSet presAssocID="{26400EF5-F9D6-4D06-97EF-0FFC20F026DE}" presName="Child3" presStyleLbl="node1" presStyleIdx="2" presStyleCnt="6">
        <dgm:presLayoutVars>
          <dgm:chMax val="0"/>
          <dgm:chPref val="0"/>
          <dgm:bulletEnabled val="1"/>
        </dgm:presLayoutVars>
      </dgm:prSet>
      <dgm:spPr/>
    </dgm:pt>
    <dgm:pt modelId="{934854DD-EBA2-42B0-AD4E-D16DA8F5D93B}" type="pres">
      <dgm:prSet presAssocID="{2DCCE4AE-D58D-44F0-B163-5AC18B25A243}" presName="Accent4" presStyleCnt="0"/>
      <dgm:spPr/>
    </dgm:pt>
    <dgm:pt modelId="{CB4D9C9E-4FAF-4852-AB74-3929D2D1C9FC}" type="pres">
      <dgm:prSet presAssocID="{2DCCE4AE-D58D-44F0-B163-5AC18B25A243}" presName="Accent" presStyleLbl="bgShp" presStyleIdx="3" presStyleCnt="6"/>
      <dgm:spPr/>
    </dgm:pt>
    <dgm:pt modelId="{0CCA3A28-3604-4DE7-8DC8-749B72E7588B}" type="pres">
      <dgm:prSet presAssocID="{2DCCE4AE-D58D-44F0-B163-5AC18B25A243}" presName="Child4" presStyleLbl="node1" presStyleIdx="3" presStyleCnt="6">
        <dgm:presLayoutVars>
          <dgm:chMax val="0"/>
          <dgm:chPref val="0"/>
          <dgm:bulletEnabled val="1"/>
        </dgm:presLayoutVars>
      </dgm:prSet>
      <dgm:spPr/>
    </dgm:pt>
    <dgm:pt modelId="{8E786DFF-B9BE-42D2-BA35-738C00134A39}" type="pres">
      <dgm:prSet presAssocID="{7610EA14-8494-45A1-8F77-919D5BC94C54}" presName="Accent5" presStyleCnt="0"/>
      <dgm:spPr/>
    </dgm:pt>
    <dgm:pt modelId="{43E26C6D-67E5-4C0A-8D45-EA16E32BB6C4}" type="pres">
      <dgm:prSet presAssocID="{7610EA14-8494-45A1-8F77-919D5BC94C54}" presName="Accent" presStyleLbl="bgShp" presStyleIdx="4" presStyleCnt="6"/>
      <dgm:spPr/>
    </dgm:pt>
    <dgm:pt modelId="{A3E60B52-3835-4E19-A8C3-665A73B91922}" type="pres">
      <dgm:prSet presAssocID="{7610EA14-8494-45A1-8F77-919D5BC94C54}" presName="Child5" presStyleLbl="node1" presStyleIdx="4" presStyleCnt="6">
        <dgm:presLayoutVars>
          <dgm:chMax val="0"/>
          <dgm:chPref val="0"/>
          <dgm:bulletEnabled val="1"/>
        </dgm:presLayoutVars>
      </dgm:prSet>
      <dgm:spPr/>
    </dgm:pt>
    <dgm:pt modelId="{C06E819D-211B-4A91-9B1C-FF0E0FBA045F}" type="pres">
      <dgm:prSet presAssocID="{CB47952E-B43A-49EF-8292-5A9C40E736AD}" presName="Accent6" presStyleCnt="0"/>
      <dgm:spPr/>
    </dgm:pt>
    <dgm:pt modelId="{B0357A5E-A584-428E-B370-F973760C3F7C}" type="pres">
      <dgm:prSet presAssocID="{CB47952E-B43A-49EF-8292-5A9C40E736AD}" presName="Accent" presStyleLbl="bgShp" presStyleIdx="5" presStyleCnt="6"/>
      <dgm:spPr/>
    </dgm:pt>
    <dgm:pt modelId="{39AACE16-C459-45E1-AF22-F9120ED9F9A5}" type="pres">
      <dgm:prSet presAssocID="{CB47952E-B43A-49EF-8292-5A9C40E736AD}" presName="Child6" presStyleLbl="node1" presStyleIdx="5" presStyleCnt="6">
        <dgm:presLayoutVars>
          <dgm:chMax val="0"/>
          <dgm:chPref val="0"/>
          <dgm:bulletEnabled val="1"/>
        </dgm:presLayoutVars>
      </dgm:prSet>
      <dgm:spPr/>
    </dgm:pt>
  </dgm:ptLst>
  <dgm:cxnLst>
    <dgm:cxn modelId="{4362E805-7FFB-426F-8A61-6398896028C8}" type="presOf" srcId="{2DCCE4AE-D58D-44F0-B163-5AC18B25A243}" destId="{0CCA3A28-3604-4DE7-8DC8-749B72E7588B}" srcOrd="0" destOrd="0" presId="urn:microsoft.com/office/officeart/2011/layout/HexagonRadial"/>
    <dgm:cxn modelId="{BAAB4811-B005-4A48-A2BE-0E2B9FE31DB5}" srcId="{E8100F10-27A5-481D-877E-34C5E4625692}" destId="{69ED39E9-A561-4BA9-AAE0-D944D8AABC34}" srcOrd="0" destOrd="0" parTransId="{227E6431-987C-46A2-8848-9C15297443C3}" sibTransId="{1F2CBE15-76C7-4330-995C-46D934C1F1BB}"/>
    <dgm:cxn modelId="{27648220-393E-4573-B2AE-EDE043FE5323}" srcId="{E8100F10-27A5-481D-877E-34C5E4625692}" destId="{26400EF5-F9D6-4D06-97EF-0FFC20F026DE}" srcOrd="2" destOrd="0" parTransId="{92A955CC-1E51-40DD-8F34-BFA20BB750FC}" sibTransId="{331B8501-151A-4645-B294-A8598AA989D9}"/>
    <dgm:cxn modelId="{57578D4E-7F5D-4B66-86CA-96FEBD6A3869}" type="presOf" srcId="{26400EF5-F9D6-4D06-97EF-0FFC20F026DE}" destId="{FF34BFFA-6C9D-4D29-9DFB-8D62F2FF8E21}" srcOrd="0" destOrd="0" presId="urn:microsoft.com/office/officeart/2011/layout/HexagonRadial"/>
    <dgm:cxn modelId="{E6BA2554-AF07-42ED-892E-AF0488096876}" type="presOf" srcId="{69ED39E9-A561-4BA9-AAE0-D944D8AABC34}" destId="{2DFAD84B-6093-43B6-B124-2082A6DB82ED}" srcOrd="0" destOrd="0" presId="urn:microsoft.com/office/officeart/2011/layout/HexagonRadial"/>
    <dgm:cxn modelId="{A4704658-DF51-4B58-9525-8D1554815E76}" srcId="{89C43E11-37D9-4057-A658-FD50734E2E6A}" destId="{2F741BF4-F517-48C6-8C49-B4AD3356277F}" srcOrd="2" destOrd="0" parTransId="{5C857355-B123-49FA-9BA2-840392C37D38}" sibTransId="{8B6AEB47-4A35-4192-A956-58B12BB94FA5}"/>
    <dgm:cxn modelId="{57DA6380-C9A9-4453-A329-8D5097A96947}" srcId="{E8100F10-27A5-481D-877E-34C5E4625692}" destId="{CB47952E-B43A-49EF-8292-5A9C40E736AD}" srcOrd="5" destOrd="0" parTransId="{59B36914-20F8-4993-814D-C645DF55C44E}" sibTransId="{4BC8E2CE-0747-4772-9108-4A2CADBBD18A}"/>
    <dgm:cxn modelId="{8061248E-37F1-49FE-A598-260B2EC5A470}" srcId="{E8100F10-27A5-481D-877E-34C5E4625692}" destId="{7610EA14-8494-45A1-8F77-919D5BC94C54}" srcOrd="4" destOrd="0" parTransId="{0C237254-0CD4-46E8-98CD-F12D30ED55F5}" sibTransId="{A0773CE4-2D4C-49B4-A43C-8E96F40AB8A9}"/>
    <dgm:cxn modelId="{90D34D8E-67E5-43AF-A9B9-20A0F29C93AD}" type="presOf" srcId="{0D59F129-CDC7-47A9-896E-2D76FEB76B15}" destId="{728DF48E-1102-4371-ADEB-5488903138F7}" srcOrd="0" destOrd="0" presId="urn:microsoft.com/office/officeart/2011/layout/HexagonRadial"/>
    <dgm:cxn modelId="{469A2C97-39D2-4FC0-B9F7-6D51D87C53F3}" srcId="{E8100F10-27A5-481D-877E-34C5E4625692}" destId="{0D59F129-CDC7-47A9-896E-2D76FEB76B15}" srcOrd="1" destOrd="0" parTransId="{D99A4891-6392-451F-8F50-383B7BBBBD03}" sibTransId="{F044D6DA-A0F1-460B-BDBE-3FBD0ED119FF}"/>
    <dgm:cxn modelId="{C94D0CB9-2BFB-4916-8BFD-5D07C10E80B2}" srcId="{89C43E11-37D9-4057-A658-FD50734E2E6A}" destId="{E8100F10-27A5-481D-877E-34C5E4625692}" srcOrd="0" destOrd="0" parTransId="{EE00946A-1138-492C-915C-CC7D9A3DA461}" sibTransId="{A168FD7F-8B28-43E6-8E2B-801AD7F810A2}"/>
    <dgm:cxn modelId="{931FE3BF-CD85-4C7F-9DA7-D481897522D1}" type="presOf" srcId="{CB47952E-B43A-49EF-8292-5A9C40E736AD}" destId="{39AACE16-C459-45E1-AF22-F9120ED9F9A5}" srcOrd="0" destOrd="0" presId="urn:microsoft.com/office/officeart/2011/layout/HexagonRadial"/>
    <dgm:cxn modelId="{80736BDB-13C1-4CC7-872A-41DCF3C8C914}" type="presOf" srcId="{89C43E11-37D9-4057-A658-FD50734E2E6A}" destId="{D8200626-78A6-4A81-BD3B-C95643B0295A}" srcOrd="0" destOrd="0" presId="urn:microsoft.com/office/officeart/2011/layout/HexagonRadial"/>
    <dgm:cxn modelId="{B720A0DE-9AB2-4702-AC65-771BCB6BE7C4}" srcId="{89C43E11-37D9-4057-A658-FD50734E2E6A}" destId="{CC9BC121-5AFF-4C3D-A53C-412608A9A7F0}" srcOrd="1" destOrd="0" parTransId="{F6C6FC62-27C3-4D72-ADBE-62D43032032E}" sibTransId="{111C4A2C-B285-4C8E-B460-F077E43EFB4F}"/>
    <dgm:cxn modelId="{EE0ABDED-CAF2-42AB-AE7F-E594E49AC635}" srcId="{E8100F10-27A5-481D-877E-34C5E4625692}" destId="{2DCCE4AE-D58D-44F0-B163-5AC18B25A243}" srcOrd="3" destOrd="0" parTransId="{B25C39C1-32CA-456C-A798-3363ECFE4252}" sibTransId="{109042D8-92BA-40FC-80F9-29B0E1A43FC1}"/>
    <dgm:cxn modelId="{9E5B22F3-2603-47DB-854D-4FD96B751073}" type="presOf" srcId="{7610EA14-8494-45A1-8F77-919D5BC94C54}" destId="{A3E60B52-3835-4E19-A8C3-665A73B91922}" srcOrd="0" destOrd="0" presId="urn:microsoft.com/office/officeart/2011/layout/HexagonRadial"/>
    <dgm:cxn modelId="{C6291AFF-68AE-439C-A0BD-83F372A2B287}" type="presOf" srcId="{E8100F10-27A5-481D-877E-34C5E4625692}" destId="{55BE9EA8-7F75-465C-ABCC-DD05158BB85C}" srcOrd="0" destOrd="0" presId="urn:microsoft.com/office/officeart/2011/layout/HexagonRadial"/>
    <dgm:cxn modelId="{6C74CD0A-308D-43F7-83CA-5E8487F501CD}" type="presParOf" srcId="{D8200626-78A6-4A81-BD3B-C95643B0295A}" destId="{55BE9EA8-7F75-465C-ABCC-DD05158BB85C}" srcOrd="0" destOrd="0" presId="urn:microsoft.com/office/officeart/2011/layout/HexagonRadial"/>
    <dgm:cxn modelId="{FBA0EC4A-D5C8-448B-97C1-5B23F8D20A75}" type="presParOf" srcId="{D8200626-78A6-4A81-BD3B-C95643B0295A}" destId="{D94E545B-872E-4CA1-AB1C-224C819FA549}" srcOrd="1" destOrd="0" presId="urn:microsoft.com/office/officeart/2011/layout/HexagonRadial"/>
    <dgm:cxn modelId="{09B80861-7CC6-4E57-B5DA-9CF685558B05}" type="presParOf" srcId="{D94E545B-872E-4CA1-AB1C-224C819FA549}" destId="{F81C4881-4AF6-4774-9078-AF2A5F339670}" srcOrd="0" destOrd="0" presId="urn:microsoft.com/office/officeart/2011/layout/HexagonRadial"/>
    <dgm:cxn modelId="{C003908A-022B-4FE0-B5CD-0CC6B5BA1A72}" type="presParOf" srcId="{D8200626-78A6-4A81-BD3B-C95643B0295A}" destId="{2DFAD84B-6093-43B6-B124-2082A6DB82ED}" srcOrd="2" destOrd="0" presId="urn:microsoft.com/office/officeart/2011/layout/HexagonRadial"/>
    <dgm:cxn modelId="{BA283EE6-8491-4F9A-9AB7-1AF9CF78E6B7}" type="presParOf" srcId="{D8200626-78A6-4A81-BD3B-C95643B0295A}" destId="{C15587A2-543F-49E7-B0ED-73559ECE783F}" srcOrd="3" destOrd="0" presId="urn:microsoft.com/office/officeart/2011/layout/HexagonRadial"/>
    <dgm:cxn modelId="{8023AFCD-B0F4-4B62-80E6-257EEE1B8E2C}" type="presParOf" srcId="{C15587A2-543F-49E7-B0ED-73559ECE783F}" destId="{953268AD-1634-4D5B-AD2A-AD3E13081D10}" srcOrd="0" destOrd="0" presId="urn:microsoft.com/office/officeart/2011/layout/HexagonRadial"/>
    <dgm:cxn modelId="{FFCEF497-00A0-4E5A-98C9-FD43E9461DFF}" type="presParOf" srcId="{D8200626-78A6-4A81-BD3B-C95643B0295A}" destId="{728DF48E-1102-4371-ADEB-5488903138F7}" srcOrd="4" destOrd="0" presId="urn:microsoft.com/office/officeart/2011/layout/HexagonRadial"/>
    <dgm:cxn modelId="{C2AD492A-F850-48CF-BBFA-C4A53EE7FD93}" type="presParOf" srcId="{D8200626-78A6-4A81-BD3B-C95643B0295A}" destId="{16177396-D693-4AF7-A696-30CB70EE665C}" srcOrd="5" destOrd="0" presId="urn:microsoft.com/office/officeart/2011/layout/HexagonRadial"/>
    <dgm:cxn modelId="{695706E3-8A39-44A7-9378-2F335E867E3A}" type="presParOf" srcId="{16177396-D693-4AF7-A696-30CB70EE665C}" destId="{5733F525-029A-4949-92DB-07B34B469E5A}" srcOrd="0" destOrd="0" presId="urn:microsoft.com/office/officeart/2011/layout/HexagonRadial"/>
    <dgm:cxn modelId="{D7785245-F076-47D5-993F-7AF3B088FC95}" type="presParOf" srcId="{D8200626-78A6-4A81-BD3B-C95643B0295A}" destId="{FF34BFFA-6C9D-4D29-9DFB-8D62F2FF8E21}" srcOrd="6" destOrd="0" presId="urn:microsoft.com/office/officeart/2011/layout/HexagonRadial"/>
    <dgm:cxn modelId="{7C5DFCBE-E2DA-4CC1-9410-AFD8FC9E09B4}" type="presParOf" srcId="{D8200626-78A6-4A81-BD3B-C95643B0295A}" destId="{934854DD-EBA2-42B0-AD4E-D16DA8F5D93B}" srcOrd="7" destOrd="0" presId="urn:microsoft.com/office/officeart/2011/layout/HexagonRadial"/>
    <dgm:cxn modelId="{FC1E87CF-043F-4AAF-91FD-BF6554B8FD00}" type="presParOf" srcId="{934854DD-EBA2-42B0-AD4E-D16DA8F5D93B}" destId="{CB4D9C9E-4FAF-4852-AB74-3929D2D1C9FC}" srcOrd="0" destOrd="0" presId="urn:microsoft.com/office/officeart/2011/layout/HexagonRadial"/>
    <dgm:cxn modelId="{14CA9637-C890-41BB-989D-0525B0054864}" type="presParOf" srcId="{D8200626-78A6-4A81-BD3B-C95643B0295A}" destId="{0CCA3A28-3604-4DE7-8DC8-749B72E7588B}" srcOrd="8" destOrd="0" presId="urn:microsoft.com/office/officeart/2011/layout/HexagonRadial"/>
    <dgm:cxn modelId="{0D34D48C-6B0C-4DBB-AE4F-AF6368EE8EBF}" type="presParOf" srcId="{D8200626-78A6-4A81-BD3B-C95643B0295A}" destId="{8E786DFF-B9BE-42D2-BA35-738C00134A39}" srcOrd="9" destOrd="0" presId="urn:microsoft.com/office/officeart/2011/layout/HexagonRadial"/>
    <dgm:cxn modelId="{5CF54297-FD37-47B9-9933-2C13AC8ABAD8}" type="presParOf" srcId="{8E786DFF-B9BE-42D2-BA35-738C00134A39}" destId="{43E26C6D-67E5-4C0A-8D45-EA16E32BB6C4}" srcOrd="0" destOrd="0" presId="urn:microsoft.com/office/officeart/2011/layout/HexagonRadial"/>
    <dgm:cxn modelId="{0168BAFF-8738-4DCC-A7AA-CF55E8B14092}" type="presParOf" srcId="{D8200626-78A6-4A81-BD3B-C95643B0295A}" destId="{A3E60B52-3835-4E19-A8C3-665A73B91922}" srcOrd="10" destOrd="0" presId="urn:microsoft.com/office/officeart/2011/layout/HexagonRadial"/>
    <dgm:cxn modelId="{36B48CB6-36A9-45DC-AEED-C5EFCB2B7F3B}" type="presParOf" srcId="{D8200626-78A6-4A81-BD3B-C95643B0295A}" destId="{C06E819D-211B-4A91-9B1C-FF0E0FBA045F}" srcOrd="11" destOrd="0" presId="urn:microsoft.com/office/officeart/2011/layout/HexagonRadial"/>
    <dgm:cxn modelId="{2EC96A8A-47C5-41BE-B9A7-1E4420DD2643}" type="presParOf" srcId="{C06E819D-211B-4A91-9B1C-FF0E0FBA045F}" destId="{B0357A5E-A584-428E-B370-F973760C3F7C}" srcOrd="0" destOrd="0" presId="urn:microsoft.com/office/officeart/2011/layout/HexagonRadial"/>
    <dgm:cxn modelId="{D81163CE-E142-4CBC-A7F0-752C9891829F}" type="presParOf" srcId="{D8200626-78A6-4A81-BD3B-C95643B0295A}" destId="{39AACE16-C459-45E1-AF22-F9120ED9F9A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E9EA8-7F75-465C-ABCC-DD05158BB85C}">
      <dsp:nvSpPr>
        <dsp:cNvPr id="0" name=""/>
        <dsp:cNvSpPr/>
      </dsp:nvSpPr>
      <dsp:spPr>
        <a:xfrm>
          <a:off x="1394498" y="879937"/>
          <a:ext cx="1118439" cy="967495"/>
        </a:xfrm>
        <a:prstGeom prst="hexagon">
          <a:avLst>
            <a:gd name="adj" fmla="val 28570"/>
            <a:gd name="vf" fmla="val 115470"/>
          </a:avLst>
        </a:prstGeom>
        <a:solidFill>
          <a:srgbClr val="E617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rtl="0">
            <a:lnSpc>
              <a:spcPct val="90000"/>
            </a:lnSpc>
            <a:spcBef>
              <a:spcPct val="0"/>
            </a:spcBef>
            <a:spcAft>
              <a:spcPct val="35000"/>
            </a:spcAft>
            <a:buNone/>
          </a:pPr>
          <a:r>
            <a:rPr lang="en-US" sz="600" b="0" kern="1200" dirty="0"/>
            <a:t>SPECIALIST </a:t>
          </a:r>
          <a:r>
            <a:rPr lang="en-US" sz="600" b="0" kern="1200" dirty="0">
              <a:solidFill>
                <a:prstClr val="white"/>
              </a:solidFill>
              <a:latin typeface="FoundrySterling-Medium"/>
              <a:ea typeface="+mn-ea"/>
              <a:cs typeface="+mn-cs"/>
            </a:rPr>
            <a:t>CONSIDERATIONS</a:t>
          </a:r>
          <a:r>
            <a:rPr lang="en-US" sz="600" b="0" kern="1200" dirty="0">
              <a:latin typeface="Calibri Light" panose="020F0302020204030204"/>
            </a:rPr>
            <a:t> </a:t>
          </a:r>
        </a:p>
      </dsp:txBody>
      <dsp:txXfrm>
        <a:off x="1579839" y="1040264"/>
        <a:ext cx="747757" cy="646841"/>
      </dsp:txXfrm>
    </dsp:sp>
    <dsp:sp modelId="{953268AD-1634-4D5B-AD2A-AD3E13081D10}">
      <dsp:nvSpPr>
        <dsp:cNvPr id="0" name=""/>
        <dsp:cNvSpPr/>
      </dsp:nvSpPr>
      <dsp:spPr>
        <a:xfrm>
          <a:off x="2094856" y="417056"/>
          <a:ext cx="421983" cy="36359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AD84B-6093-43B6-B124-2082A6DB82ED}">
      <dsp:nvSpPr>
        <dsp:cNvPr id="0" name=""/>
        <dsp:cNvSpPr/>
      </dsp:nvSpPr>
      <dsp:spPr>
        <a:xfrm>
          <a:off x="1497522" y="0"/>
          <a:ext cx="916553" cy="792926"/>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a:t>MONITORING &amp; IMPROVING</a:t>
          </a:r>
        </a:p>
      </dsp:txBody>
      <dsp:txXfrm>
        <a:off x="1649414" y="131405"/>
        <a:ext cx="612769" cy="530116"/>
      </dsp:txXfrm>
    </dsp:sp>
    <dsp:sp modelId="{5733F525-029A-4949-92DB-07B34B469E5A}">
      <dsp:nvSpPr>
        <dsp:cNvPr id="0" name=""/>
        <dsp:cNvSpPr/>
      </dsp:nvSpPr>
      <dsp:spPr>
        <a:xfrm>
          <a:off x="2587344" y="1096785"/>
          <a:ext cx="421983" cy="36359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DF48E-1102-4371-ADEB-5488903138F7}">
      <dsp:nvSpPr>
        <dsp:cNvPr id="0" name=""/>
        <dsp:cNvSpPr/>
      </dsp:nvSpPr>
      <dsp:spPr>
        <a:xfrm>
          <a:off x="2338108" y="487702"/>
          <a:ext cx="916553" cy="792926"/>
        </a:xfrm>
        <a:prstGeom prst="hexagon">
          <a:avLst>
            <a:gd name="adj" fmla="val 28570"/>
            <a:gd name="vf" fmla="val 115470"/>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kern="1200" dirty="0"/>
            <a:t>TECHNOLOGY</a:t>
          </a:r>
        </a:p>
      </dsp:txBody>
      <dsp:txXfrm>
        <a:off x="2490000" y="619107"/>
        <a:ext cx="612769" cy="530116"/>
      </dsp:txXfrm>
    </dsp:sp>
    <dsp:sp modelId="{CB4D9C9E-4FAF-4852-AB74-3929D2D1C9FC}">
      <dsp:nvSpPr>
        <dsp:cNvPr id="0" name=""/>
        <dsp:cNvSpPr/>
      </dsp:nvSpPr>
      <dsp:spPr>
        <a:xfrm>
          <a:off x="2245230" y="1864071"/>
          <a:ext cx="421983" cy="36359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34BFFA-6C9D-4D29-9DFB-8D62F2FF8E21}">
      <dsp:nvSpPr>
        <dsp:cNvPr id="0" name=""/>
        <dsp:cNvSpPr/>
      </dsp:nvSpPr>
      <dsp:spPr>
        <a:xfrm>
          <a:off x="2338108" y="1446469"/>
          <a:ext cx="916553" cy="792926"/>
        </a:xfrm>
        <a:prstGeom prst="hexagon">
          <a:avLst>
            <a:gd name="adj" fmla="val 28570"/>
            <a:gd name="vf" fmla="val 115470"/>
          </a:avLst>
        </a:prstGeom>
        <a:solidFill>
          <a:srgbClr val="33BB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kern="1200" dirty="0"/>
            <a:t>SERVICE DELIVERY</a:t>
          </a:r>
        </a:p>
      </dsp:txBody>
      <dsp:txXfrm>
        <a:off x="2490000" y="1577874"/>
        <a:ext cx="612769" cy="530116"/>
      </dsp:txXfrm>
    </dsp:sp>
    <dsp:sp modelId="{43E26C6D-67E5-4C0A-8D45-EA16E32BB6C4}">
      <dsp:nvSpPr>
        <dsp:cNvPr id="0" name=""/>
        <dsp:cNvSpPr/>
      </dsp:nvSpPr>
      <dsp:spPr>
        <a:xfrm>
          <a:off x="1396579" y="1943719"/>
          <a:ext cx="421983" cy="36359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CA3A28-3604-4DE7-8DC8-749B72E7588B}">
      <dsp:nvSpPr>
        <dsp:cNvPr id="0" name=""/>
        <dsp:cNvSpPr/>
      </dsp:nvSpPr>
      <dsp:spPr>
        <a:xfrm>
          <a:off x="1497522" y="1934717"/>
          <a:ext cx="916553" cy="792926"/>
        </a:xfrm>
        <a:prstGeom prst="hexagon">
          <a:avLst>
            <a:gd name="adj" fmla="val 28570"/>
            <a:gd name="vf" fmla="val 115470"/>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kern="1200"/>
            <a:t>PEOPLE</a:t>
          </a:r>
        </a:p>
      </dsp:txBody>
      <dsp:txXfrm>
        <a:off x="1649414" y="2066122"/>
        <a:ext cx="612769" cy="530116"/>
      </dsp:txXfrm>
    </dsp:sp>
    <dsp:sp modelId="{B0357A5E-A584-428E-B370-F973760C3F7C}">
      <dsp:nvSpPr>
        <dsp:cNvPr id="0" name=""/>
        <dsp:cNvSpPr/>
      </dsp:nvSpPr>
      <dsp:spPr>
        <a:xfrm>
          <a:off x="896026" y="1264262"/>
          <a:ext cx="421983" cy="36359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60B52-3835-4E19-A8C3-665A73B91922}">
      <dsp:nvSpPr>
        <dsp:cNvPr id="0" name=""/>
        <dsp:cNvSpPr/>
      </dsp:nvSpPr>
      <dsp:spPr>
        <a:xfrm>
          <a:off x="653034" y="1447015"/>
          <a:ext cx="916553" cy="792926"/>
        </a:xfrm>
        <a:prstGeom prst="hexagon">
          <a:avLst>
            <a:gd name="adj" fmla="val 28570"/>
            <a:gd name="vf" fmla="val 115470"/>
          </a:avLst>
        </a:prstGeom>
        <a:solidFill>
          <a:srgbClr val="EBAB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kern="1200" dirty="0"/>
            <a:t>ORGANISATION &amp; FUNDING</a:t>
          </a:r>
        </a:p>
      </dsp:txBody>
      <dsp:txXfrm>
        <a:off x="804926" y="1578420"/>
        <a:ext cx="612769" cy="530116"/>
      </dsp:txXfrm>
    </dsp:sp>
    <dsp:sp modelId="{39AACE16-C459-45E1-AF22-F9120ED9F9A5}">
      <dsp:nvSpPr>
        <dsp:cNvPr id="0" name=""/>
        <dsp:cNvSpPr/>
      </dsp:nvSpPr>
      <dsp:spPr>
        <a:xfrm>
          <a:off x="653034" y="486611"/>
          <a:ext cx="916553" cy="792926"/>
        </a:xfrm>
        <a:prstGeom prst="hexagon">
          <a:avLst>
            <a:gd name="adj" fmla="val 28570"/>
            <a:gd name="vf" fmla="val 115470"/>
          </a:avLst>
        </a:prstGeom>
        <a:solidFill>
          <a:srgbClr val="388E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kern="1200"/>
            <a:t>CUSTOMERS &amp; PARTNERS</a:t>
          </a:r>
        </a:p>
      </dsp:txBody>
      <dsp:txXfrm>
        <a:off x="804926" y="618016"/>
        <a:ext cx="612769" cy="530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8AFF4-B60A-429F-A159-7FCA020DB988}">
      <dsp:nvSpPr>
        <dsp:cNvPr id="0" name=""/>
        <dsp:cNvSpPr/>
      </dsp:nvSpPr>
      <dsp:spPr>
        <a:xfrm>
          <a:off x="0" y="0"/>
          <a:ext cx="3494295" cy="34213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2429" tIns="330200" rIns="272429" bIns="330200" numCol="1" spcCol="1270" anchor="t" anchorCtr="0">
          <a:noAutofit/>
        </a:bodyPr>
        <a:lstStyle/>
        <a:p>
          <a:pPr marL="0" lvl="0" indent="0" algn="l" defTabSz="711200" rtl="0">
            <a:lnSpc>
              <a:spcPct val="90000"/>
            </a:lnSpc>
            <a:spcBef>
              <a:spcPct val="0"/>
            </a:spcBef>
            <a:spcAft>
              <a:spcPct val="35000"/>
            </a:spcAft>
            <a:buNone/>
          </a:pPr>
          <a:r>
            <a:rPr lang="en-GB" sz="1600" kern="1200" dirty="0">
              <a:latin typeface="Arial"/>
              <a:cs typeface="Arial"/>
            </a:rPr>
            <a:t>Firstly consider the wider context for the service under review: a PESTLE (Politics, Economy, Society, Technology, Law and Ecology)  framework can help do this.</a:t>
          </a:r>
        </a:p>
      </dsp:txBody>
      <dsp:txXfrm>
        <a:off x="0" y="1300098"/>
        <a:ext cx="3494295" cy="2052786"/>
      </dsp:txXfrm>
    </dsp:sp>
    <dsp:sp modelId="{B5A7A45D-9786-4F42-B529-62E8EF7B0F2B}">
      <dsp:nvSpPr>
        <dsp:cNvPr id="0" name=""/>
        <dsp:cNvSpPr/>
      </dsp:nvSpPr>
      <dsp:spPr>
        <a:xfrm>
          <a:off x="1233951" y="342131"/>
          <a:ext cx="1026393" cy="102639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22" tIns="12700" rIns="80022" bIns="12700" numCol="1" spcCol="1270" anchor="ctr" anchorCtr="0">
          <a:noAutofit/>
        </a:bodyPr>
        <a:lstStyle/>
        <a:p>
          <a:pPr marL="0" lvl="0" indent="0" algn="ctr" defTabSz="2133600">
            <a:lnSpc>
              <a:spcPct val="90000"/>
            </a:lnSpc>
            <a:spcBef>
              <a:spcPct val="0"/>
            </a:spcBef>
            <a:spcAft>
              <a:spcPct val="35000"/>
            </a:spcAft>
            <a:buNone/>
          </a:pPr>
          <a:r>
            <a:rPr lang="en-GB" sz="4800" kern="1200"/>
            <a:t>1</a:t>
          </a:r>
        </a:p>
      </dsp:txBody>
      <dsp:txXfrm>
        <a:off x="1384263" y="492443"/>
        <a:ext cx="725769" cy="725769"/>
      </dsp:txXfrm>
    </dsp:sp>
    <dsp:sp modelId="{5C6ABA27-6124-45F8-835B-F2FA4962A0C6}">
      <dsp:nvSpPr>
        <dsp:cNvPr id="0" name=""/>
        <dsp:cNvSpPr/>
      </dsp:nvSpPr>
      <dsp:spPr>
        <a:xfrm>
          <a:off x="0" y="3421239"/>
          <a:ext cx="349429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24574-3083-4FC0-AC8D-40B95E24AD97}">
      <dsp:nvSpPr>
        <dsp:cNvPr id="0" name=""/>
        <dsp:cNvSpPr/>
      </dsp:nvSpPr>
      <dsp:spPr>
        <a:xfrm>
          <a:off x="3875802" y="0"/>
          <a:ext cx="3494295" cy="34213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2429" tIns="330200" rIns="272429" bIns="330200" numCol="1" spcCol="1270" anchor="t" anchorCtr="0">
          <a:noAutofit/>
        </a:bodyPr>
        <a:lstStyle/>
        <a:p>
          <a:pPr marL="0" lvl="0" indent="0" algn="l" defTabSz="711200" rtl="0">
            <a:lnSpc>
              <a:spcPct val="90000"/>
            </a:lnSpc>
            <a:spcBef>
              <a:spcPct val="0"/>
            </a:spcBef>
            <a:spcAft>
              <a:spcPct val="35000"/>
            </a:spcAft>
            <a:buNone/>
          </a:pPr>
          <a:r>
            <a:rPr lang="en-GB" sz="1600" kern="1200">
              <a:latin typeface="Arial"/>
              <a:cs typeface="Arial"/>
            </a:rPr>
            <a:t>Develop the SAM so that the assessment is robust. This investment of time will ensure you have a robust structure for the review. A model is given in this guide as a starting point.</a:t>
          </a:r>
        </a:p>
      </dsp:txBody>
      <dsp:txXfrm>
        <a:off x="3875802" y="1300098"/>
        <a:ext cx="3494295" cy="2052786"/>
      </dsp:txXfrm>
    </dsp:sp>
    <dsp:sp modelId="{4CADCACF-3181-4776-B84E-8154ED80D732}">
      <dsp:nvSpPr>
        <dsp:cNvPr id="0" name=""/>
        <dsp:cNvSpPr/>
      </dsp:nvSpPr>
      <dsp:spPr>
        <a:xfrm>
          <a:off x="5077675" y="342131"/>
          <a:ext cx="1026393" cy="102639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22" tIns="12700" rIns="80022" bIns="12700" numCol="1" spcCol="1270" anchor="ctr" anchorCtr="0">
          <a:noAutofit/>
        </a:bodyPr>
        <a:lstStyle/>
        <a:p>
          <a:pPr marL="0" lvl="0" indent="0" algn="ctr" defTabSz="2133600">
            <a:lnSpc>
              <a:spcPct val="90000"/>
            </a:lnSpc>
            <a:spcBef>
              <a:spcPct val="0"/>
            </a:spcBef>
            <a:spcAft>
              <a:spcPct val="35000"/>
            </a:spcAft>
            <a:buNone/>
          </a:pPr>
          <a:r>
            <a:rPr lang="en-GB" sz="4800" kern="1200"/>
            <a:t>2</a:t>
          </a:r>
        </a:p>
      </dsp:txBody>
      <dsp:txXfrm>
        <a:off x="5227987" y="492443"/>
        <a:ext cx="725769" cy="725769"/>
      </dsp:txXfrm>
    </dsp:sp>
    <dsp:sp modelId="{8BB8F925-77D3-4B13-A63E-E81395A64665}">
      <dsp:nvSpPr>
        <dsp:cNvPr id="0" name=""/>
        <dsp:cNvSpPr/>
      </dsp:nvSpPr>
      <dsp:spPr>
        <a:xfrm>
          <a:off x="3843724" y="3421239"/>
          <a:ext cx="349429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32BD0-8426-4422-92C2-4F334B46BA18}">
      <dsp:nvSpPr>
        <dsp:cNvPr id="0" name=""/>
        <dsp:cNvSpPr/>
      </dsp:nvSpPr>
      <dsp:spPr>
        <a:xfrm>
          <a:off x="7687449" y="0"/>
          <a:ext cx="3494295" cy="34213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2429" tIns="330200" rIns="272429" bIns="330200" numCol="1" spcCol="1270" anchor="t" anchorCtr="0">
          <a:noAutofit/>
        </a:bodyPr>
        <a:lstStyle/>
        <a:p>
          <a:pPr marL="0" lvl="0" indent="0" algn="l" defTabSz="711200" rtl="0">
            <a:lnSpc>
              <a:spcPct val="90000"/>
            </a:lnSpc>
            <a:spcBef>
              <a:spcPct val="0"/>
            </a:spcBef>
            <a:spcAft>
              <a:spcPct val="35000"/>
            </a:spcAft>
            <a:buNone/>
          </a:pPr>
          <a:r>
            <a:rPr lang="en-GB" sz="1600" kern="1200">
              <a:latin typeface="Arial"/>
              <a:cs typeface="Arial"/>
            </a:rPr>
            <a:t>Test the model with a range of stakeholders to ensure a fully rounded assessment.</a:t>
          </a:r>
          <a:endParaRPr lang="en-US" sz="1600" kern="1200">
            <a:latin typeface="Arial"/>
            <a:cs typeface="Arial"/>
          </a:endParaRPr>
        </a:p>
      </dsp:txBody>
      <dsp:txXfrm>
        <a:off x="7687449" y="1300098"/>
        <a:ext cx="3494295" cy="2052786"/>
      </dsp:txXfrm>
    </dsp:sp>
    <dsp:sp modelId="{7A874696-D6D3-42A8-840D-90BDF39FF920}">
      <dsp:nvSpPr>
        <dsp:cNvPr id="0" name=""/>
        <dsp:cNvSpPr/>
      </dsp:nvSpPr>
      <dsp:spPr>
        <a:xfrm>
          <a:off x="8921400" y="342131"/>
          <a:ext cx="1026393" cy="102639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22" tIns="12700" rIns="8002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9071712" y="492443"/>
        <a:ext cx="725769" cy="725769"/>
      </dsp:txXfrm>
    </dsp:sp>
    <dsp:sp modelId="{345AE4A9-C1C2-4C52-8C0F-FA8D062E4402}">
      <dsp:nvSpPr>
        <dsp:cNvPr id="0" name=""/>
        <dsp:cNvSpPr/>
      </dsp:nvSpPr>
      <dsp:spPr>
        <a:xfrm>
          <a:off x="7687449" y="3421239"/>
          <a:ext cx="349429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04DCF-BB32-4679-A81C-EE2FCE76CE1B}">
      <dsp:nvSpPr>
        <dsp:cNvPr id="0" name=""/>
        <dsp:cNvSpPr/>
      </dsp:nvSpPr>
      <dsp:spPr>
        <a:xfrm>
          <a:off x="0" y="0"/>
          <a:ext cx="1395964" cy="465910"/>
        </a:xfrm>
        <a:prstGeom prst="roundRect">
          <a:avLst/>
        </a:prstGeom>
        <a:solidFill>
          <a:srgbClr val="89AA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tx1"/>
              </a:solidFill>
            </a:rPr>
            <a:t>Politics</a:t>
          </a:r>
        </a:p>
      </dsp:txBody>
      <dsp:txXfrm>
        <a:off x="22744" y="22744"/>
        <a:ext cx="1350476" cy="420422"/>
      </dsp:txXfrm>
    </dsp:sp>
    <dsp:sp modelId="{7E5C9432-02DD-4407-A89C-E0B19471B4C7}">
      <dsp:nvSpPr>
        <dsp:cNvPr id="0" name=""/>
        <dsp:cNvSpPr/>
      </dsp:nvSpPr>
      <dsp:spPr>
        <a:xfrm>
          <a:off x="1535560" y="59855"/>
          <a:ext cx="295944" cy="34619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535560" y="129095"/>
        <a:ext cx="207161" cy="207719"/>
      </dsp:txXfrm>
    </dsp:sp>
    <dsp:sp modelId="{972336F3-92B6-4CE2-B41A-5FDCEA016D8E}">
      <dsp:nvSpPr>
        <dsp:cNvPr id="0" name=""/>
        <dsp:cNvSpPr/>
      </dsp:nvSpPr>
      <dsp:spPr>
        <a:xfrm>
          <a:off x="1954349" y="0"/>
          <a:ext cx="1395964" cy="465910"/>
        </a:xfrm>
        <a:prstGeom prst="roundRect">
          <a:avLst/>
        </a:prstGeom>
        <a:solidFill>
          <a:srgbClr val="89AA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tx1"/>
              </a:solidFill>
            </a:rPr>
            <a:t>Economy</a:t>
          </a:r>
        </a:p>
      </dsp:txBody>
      <dsp:txXfrm>
        <a:off x="1977093" y="22744"/>
        <a:ext cx="1350476" cy="420422"/>
      </dsp:txXfrm>
    </dsp:sp>
    <dsp:sp modelId="{2EA716A1-4361-4517-8624-34A782C38ABE}">
      <dsp:nvSpPr>
        <dsp:cNvPr id="0" name=""/>
        <dsp:cNvSpPr/>
      </dsp:nvSpPr>
      <dsp:spPr>
        <a:xfrm>
          <a:off x="3489910" y="59855"/>
          <a:ext cx="295944" cy="34619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489910" y="129095"/>
        <a:ext cx="207161" cy="207719"/>
      </dsp:txXfrm>
    </dsp:sp>
    <dsp:sp modelId="{064C343F-88C7-4D9F-94E2-8ABB8A386F14}">
      <dsp:nvSpPr>
        <dsp:cNvPr id="0" name=""/>
        <dsp:cNvSpPr/>
      </dsp:nvSpPr>
      <dsp:spPr>
        <a:xfrm>
          <a:off x="3908699" y="0"/>
          <a:ext cx="1395964" cy="465910"/>
        </a:xfrm>
        <a:prstGeom prst="roundRect">
          <a:avLst/>
        </a:prstGeom>
        <a:solidFill>
          <a:srgbClr val="89AA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tx1"/>
              </a:solidFill>
            </a:rPr>
            <a:t>Society</a:t>
          </a:r>
        </a:p>
      </dsp:txBody>
      <dsp:txXfrm>
        <a:off x="3931443" y="22744"/>
        <a:ext cx="1350476" cy="420422"/>
      </dsp:txXfrm>
    </dsp:sp>
    <dsp:sp modelId="{CF4239E8-9AAD-45EF-9763-A9CF99FEE8D3}">
      <dsp:nvSpPr>
        <dsp:cNvPr id="0" name=""/>
        <dsp:cNvSpPr/>
      </dsp:nvSpPr>
      <dsp:spPr>
        <a:xfrm>
          <a:off x="5444260" y="59855"/>
          <a:ext cx="295944" cy="34619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5444260" y="129095"/>
        <a:ext cx="207161" cy="207719"/>
      </dsp:txXfrm>
    </dsp:sp>
    <dsp:sp modelId="{AF59DC8C-3A5E-44B3-9624-E348B3D45C5E}">
      <dsp:nvSpPr>
        <dsp:cNvPr id="0" name=""/>
        <dsp:cNvSpPr/>
      </dsp:nvSpPr>
      <dsp:spPr>
        <a:xfrm>
          <a:off x="5863049" y="0"/>
          <a:ext cx="1395964" cy="465910"/>
        </a:xfrm>
        <a:prstGeom prst="roundRect">
          <a:avLst/>
        </a:prstGeom>
        <a:solidFill>
          <a:srgbClr val="89AA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tx1"/>
              </a:solidFill>
            </a:rPr>
            <a:t>Technology</a:t>
          </a:r>
        </a:p>
      </dsp:txBody>
      <dsp:txXfrm>
        <a:off x="5885793" y="22744"/>
        <a:ext cx="1350476" cy="420422"/>
      </dsp:txXfrm>
    </dsp:sp>
    <dsp:sp modelId="{30217D22-FD0E-43FD-B0C7-EE597127C444}">
      <dsp:nvSpPr>
        <dsp:cNvPr id="0" name=""/>
        <dsp:cNvSpPr/>
      </dsp:nvSpPr>
      <dsp:spPr>
        <a:xfrm>
          <a:off x="7398609" y="59855"/>
          <a:ext cx="295944" cy="34619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7398609" y="129095"/>
        <a:ext cx="207161" cy="207719"/>
      </dsp:txXfrm>
    </dsp:sp>
    <dsp:sp modelId="{96275D9C-22A7-4FCC-87D2-0C9CF8EE40D3}">
      <dsp:nvSpPr>
        <dsp:cNvPr id="0" name=""/>
        <dsp:cNvSpPr/>
      </dsp:nvSpPr>
      <dsp:spPr>
        <a:xfrm>
          <a:off x="7817399" y="0"/>
          <a:ext cx="1395964" cy="465910"/>
        </a:xfrm>
        <a:prstGeom prst="roundRect">
          <a:avLst/>
        </a:prstGeom>
        <a:solidFill>
          <a:srgbClr val="89AA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tx1"/>
              </a:solidFill>
            </a:rPr>
            <a:t>Law</a:t>
          </a:r>
        </a:p>
      </dsp:txBody>
      <dsp:txXfrm>
        <a:off x="7840143" y="22744"/>
        <a:ext cx="1350476" cy="420422"/>
      </dsp:txXfrm>
    </dsp:sp>
    <dsp:sp modelId="{09CB1E6E-7B24-476F-B0EF-F5142C66D8BE}">
      <dsp:nvSpPr>
        <dsp:cNvPr id="0" name=""/>
        <dsp:cNvSpPr/>
      </dsp:nvSpPr>
      <dsp:spPr>
        <a:xfrm>
          <a:off x="9352959" y="59855"/>
          <a:ext cx="295944" cy="34619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9352959" y="129095"/>
        <a:ext cx="207161" cy="207719"/>
      </dsp:txXfrm>
    </dsp:sp>
    <dsp:sp modelId="{8EA21C60-491A-4BD6-8A30-F1C927F9D781}">
      <dsp:nvSpPr>
        <dsp:cNvPr id="0" name=""/>
        <dsp:cNvSpPr/>
      </dsp:nvSpPr>
      <dsp:spPr>
        <a:xfrm>
          <a:off x="9771748" y="0"/>
          <a:ext cx="1395964" cy="465910"/>
        </a:xfrm>
        <a:prstGeom prst="roundRect">
          <a:avLst/>
        </a:prstGeom>
        <a:solidFill>
          <a:srgbClr val="89AA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solidFill>
                <a:schemeClr val="tx1"/>
              </a:solidFill>
            </a:rPr>
            <a:t>Ecology</a:t>
          </a:r>
        </a:p>
      </dsp:txBody>
      <dsp:txXfrm>
        <a:off x="9794492" y="22744"/>
        <a:ext cx="1350476" cy="420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E9EA8-7F75-465C-ABCC-DD05158BB85C}">
      <dsp:nvSpPr>
        <dsp:cNvPr id="0" name=""/>
        <dsp:cNvSpPr/>
      </dsp:nvSpPr>
      <dsp:spPr>
        <a:xfrm>
          <a:off x="1713611" y="1518389"/>
          <a:ext cx="1929939" cy="1669475"/>
        </a:xfrm>
        <a:prstGeom prst="hexagon">
          <a:avLst>
            <a:gd name="adj" fmla="val 28570"/>
            <a:gd name="vf" fmla="val 115470"/>
          </a:avLst>
        </a:prstGeom>
        <a:solidFill>
          <a:srgbClr val="E617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dirty="0"/>
            <a:t>SPECIALIST </a:t>
          </a:r>
          <a:r>
            <a:rPr lang="en-US" sz="1200" b="1" kern="1200" dirty="0">
              <a:solidFill>
                <a:prstClr val="white"/>
              </a:solidFill>
              <a:latin typeface="FoundrySterling-Medium"/>
              <a:ea typeface="+mn-ea"/>
              <a:cs typeface="+mn-cs"/>
            </a:rPr>
            <a:t>CONSIDERATIONS </a:t>
          </a:r>
        </a:p>
      </dsp:txBody>
      <dsp:txXfrm>
        <a:off x="2033429" y="1795044"/>
        <a:ext cx="1290303" cy="1116165"/>
      </dsp:txXfrm>
    </dsp:sp>
    <dsp:sp modelId="{953268AD-1634-4D5B-AD2A-AD3E13081D10}">
      <dsp:nvSpPr>
        <dsp:cNvPr id="0" name=""/>
        <dsp:cNvSpPr/>
      </dsp:nvSpPr>
      <dsp:spPr>
        <a:xfrm>
          <a:off x="2922124" y="719658"/>
          <a:ext cx="728160" cy="6274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AD84B-6093-43B6-B124-2082A6DB82ED}">
      <dsp:nvSpPr>
        <dsp:cNvPr id="0" name=""/>
        <dsp:cNvSpPr/>
      </dsp:nvSpPr>
      <dsp:spPr>
        <a:xfrm>
          <a:off x="1891387" y="0"/>
          <a:ext cx="1581571" cy="1368245"/>
        </a:xfrm>
        <a:prstGeom prst="hexagon">
          <a:avLst>
            <a:gd name="adj" fmla="val 2857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MONITORING &amp; IMPROVING</a:t>
          </a:r>
        </a:p>
      </dsp:txBody>
      <dsp:txXfrm>
        <a:off x="2153487" y="226747"/>
        <a:ext cx="1057371" cy="914751"/>
      </dsp:txXfrm>
    </dsp:sp>
    <dsp:sp modelId="{5733F525-029A-4949-92DB-07B34B469E5A}">
      <dsp:nvSpPr>
        <dsp:cNvPr id="0" name=""/>
        <dsp:cNvSpPr/>
      </dsp:nvSpPr>
      <dsp:spPr>
        <a:xfrm>
          <a:off x="3771944" y="1892574"/>
          <a:ext cx="728160" cy="6274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DF48E-1102-4371-ADEB-5488903138F7}">
      <dsp:nvSpPr>
        <dsp:cNvPr id="0" name=""/>
        <dsp:cNvSpPr/>
      </dsp:nvSpPr>
      <dsp:spPr>
        <a:xfrm>
          <a:off x="3341871" y="841562"/>
          <a:ext cx="1581571" cy="1368245"/>
        </a:xfrm>
        <a:prstGeom prst="hexagon">
          <a:avLst>
            <a:gd name="adj" fmla="val 28570"/>
            <a:gd name="vf" fmla="val 115470"/>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TECHNOLOGY</a:t>
          </a:r>
        </a:p>
      </dsp:txBody>
      <dsp:txXfrm>
        <a:off x="3603971" y="1068309"/>
        <a:ext cx="1057371" cy="914751"/>
      </dsp:txXfrm>
    </dsp:sp>
    <dsp:sp modelId="{CB4D9C9E-4FAF-4852-AB74-3929D2D1C9FC}">
      <dsp:nvSpPr>
        <dsp:cNvPr id="0" name=""/>
        <dsp:cNvSpPr/>
      </dsp:nvSpPr>
      <dsp:spPr>
        <a:xfrm>
          <a:off x="3181604" y="3216576"/>
          <a:ext cx="728160" cy="6274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34BFFA-6C9D-4D29-9DFB-8D62F2FF8E21}">
      <dsp:nvSpPr>
        <dsp:cNvPr id="0" name=""/>
        <dsp:cNvSpPr/>
      </dsp:nvSpPr>
      <dsp:spPr>
        <a:xfrm>
          <a:off x="3341871" y="2495976"/>
          <a:ext cx="1581571" cy="1368245"/>
        </a:xfrm>
        <a:prstGeom prst="hexagon">
          <a:avLst>
            <a:gd name="adj" fmla="val 28570"/>
            <a:gd name="vf" fmla="val 115470"/>
          </a:avLst>
        </a:prstGeom>
        <a:solidFill>
          <a:srgbClr val="33BB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SERVICE DELIVERY</a:t>
          </a:r>
        </a:p>
      </dsp:txBody>
      <dsp:txXfrm>
        <a:off x="3603971" y="2722723"/>
        <a:ext cx="1057371" cy="914751"/>
      </dsp:txXfrm>
    </dsp:sp>
    <dsp:sp modelId="{43E26C6D-67E5-4C0A-8D45-EA16E32BB6C4}">
      <dsp:nvSpPr>
        <dsp:cNvPr id="0" name=""/>
        <dsp:cNvSpPr/>
      </dsp:nvSpPr>
      <dsp:spPr>
        <a:xfrm>
          <a:off x="1717203" y="3354012"/>
          <a:ext cx="728160" cy="6274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CA3A28-3604-4DE7-8DC8-749B72E7588B}">
      <dsp:nvSpPr>
        <dsp:cNvPr id="0" name=""/>
        <dsp:cNvSpPr/>
      </dsp:nvSpPr>
      <dsp:spPr>
        <a:xfrm>
          <a:off x="1891387" y="3338480"/>
          <a:ext cx="1581571" cy="1368245"/>
        </a:xfrm>
        <a:prstGeom prst="hexagon">
          <a:avLst>
            <a:gd name="adj" fmla="val 28570"/>
            <a:gd name="vf" fmla="val 115470"/>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PEOPLE</a:t>
          </a:r>
        </a:p>
      </dsp:txBody>
      <dsp:txXfrm>
        <a:off x="2153487" y="3565227"/>
        <a:ext cx="1057371" cy="914751"/>
      </dsp:txXfrm>
    </dsp:sp>
    <dsp:sp modelId="{B0357A5E-A584-428E-B370-F973760C3F7C}">
      <dsp:nvSpPr>
        <dsp:cNvPr id="0" name=""/>
        <dsp:cNvSpPr/>
      </dsp:nvSpPr>
      <dsp:spPr>
        <a:xfrm>
          <a:off x="853466" y="2181567"/>
          <a:ext cx="728160" cy="62740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60B52-3835-4E19-A8C3-665A73B91922}">
      <dsp:nvSpPr>
        <dsp:cNvPr id="0" name=""/>
        <dsp:cNvSpPr/>
      </dsp:nvSpPr>
      <dsp:spPr>
        <a:xfrm>
          <a:off x="434168" y="2496918"/>
          <a:ext cx="1581571" cy="1368245"/>
        </a:xfrm>
        <a:prstGeom prst="hexagon">
          <a:avLst>
            <a:gd name="adj" fmla="val 28570"/>
            <a:gd name="vf" fmla="val 115470"/>
          </a:avLst>
        </a:prstGeom>
        <a:solidFill>
          <a:srgbClr val="EBAB0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ORGANISATION &amp; FUNDING</a:t>
          </a:r>
        </a:p>
      </dsp:txBody>
      <dsp:txXfrm>
        <a:off x="696268" y="2723665"/>
        <a:ext cx="1057371" cy="914751"/>
      </dsp:txXfrm>
    </dsp:sp>
    <dsp:sp modelId="{39AACE16-C459-45E1-AF22-F9120ED9F9A5}">
      <dsp:nvSpPr>
        <dsp:cNvPr id="0" name=""/>
        <dsp:cNvSpPr/>
      </dsp:nvSpPr>
      <dsp:spPr>
        <a:xfrm>
          <a:off x="434168" y="839679"/>
          <a:ext cx="1581571" cy="1368245"/>
        </a:xfrm>
        <a:prstGeom prst="hexagon">
          <a:avLst>
            <a:gd name="adj" fmla="val 28570"/>
            <a:gd name="vf" fmla="val 115470"/>
          </a:avLst>
        </a:prstGeom>
        <a:solidFill>
          <a:srgbClr val="388E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CUSTOMERS &amp; PARTNERS</a:t>
          </a:r>
        </a:p>
      </dsp:txBody>
      <dsp:txXfrm>
        <a:off x="696268" y="1066426"/>
        <a:ext cx="1057371" cy="91475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168A6-9DF0-8C4F-8D70-23F3C9DC9A33}"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91718-B61F-8542-BF25-24929034DDD5}" type="slidenum">
              <a:rPr lang="en-US" smtClean="0"/>
              <a:t>‹#›</a:t>
            </a:fld>
            <a:endParaRPr lang="en-US"/>
          </a:p>
        </p:txBody>
      </p:sp>
    </p:spTree>
    <p:extLst>
      <p:ext uri="{BB962C8B-B14F-4D97-AF65-F5344CB8AC3E}">
        <p14:creationId xmlns:p14="http://schemas.microsoft.com/office/powerpoint/2010/main" val="2017142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991718-B61F-8542-BF25-24929034DDD5}" type="slidenum">
              <a:rPr lang="en-US" smtClean="0"/>
              <a:t>1</a:t>
            </a:fld>
            <a:endParaRPr lang="en-US"/>
          </a:p>
        </p:txBody>
      </p:sp>
    </p:spTree>
    <p:extLst>
      <p:ext uri="{BB962C8B-B14F-4D97-AF65-F5344CB8AC3E}">
        <p14:creationId xmlns:p14="http://schemas.microsoft.com/office/powerpoint/2010/main" val="92821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a:p>
        </p:txBody>
      </p:sp>
      <p:sp>
        <p:nvSpPr>
          <p:cNvPr id="4" name="Slide Number Placeholder 3"/>
          <p:cNvSpPr>
            <a:spLocks noGrp="1"/>
          </p:cNvSpPr>
          <p:nvPr>
            <p:ph type="sldNum" sz="quarter" idx="5"/>
          </p:nvPr>
        </p:nvSpPr>
        <p:spPr/>
        <p:txBody>
          <a:bodyPr/>
          <a:lstStyle/>
          <a:p>
            <a:fld id="{01991718-B61F-8542-BF25-24929034DDD5}" type="slidenum">
              <a:rPr lang="en-US" smtClean="0"/>
              <a:t>6</a:t>
            </a:fld>
            <a:endParaRPr lang="en-US"/>
          </a:p>
        </p:txBody>
      </p:sp>
    </p:spTree>
    <p:extLst>
      <p:ext uri="{BB962C8B-B14F-4D97-AF65-F5344CB8AC3E}">
        <p14:creationId xmlns:p14="http://schemas.microsoft.com/office/powerpoint/2010/main" val="404008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a:p>
        </p:txBody>
      </p:sp>
      <p:sp>
        <p:nvSpPr>
          <p:cNvPr id="4" name="Slide Number Placeholder 3"/>
          <p:cNvSpPr>
            <a:spLocks noGrp="1"/>
          </p:cNvSpPr>
          <p:nvPr>
            <p:ph type="sldNum" sz="quarter" idx="5"/>
          </p:nvPr>
        </p:nvSpPr>
        <p:spPr/>
        <p:txBody>
          <a:bodyPr/>
          <a:lstStyle/>
          <a:p>
            <a:fld id="{01991718-B61F-8542-BF25-24929034DDD5}" type="slidenum">
              <a:rPr lang="en-US" smtClean="0"/>
              <a:t>7</a:t>
            </a:fld>
            <a:endParaRPr lang="en-US"/>
          </a:p>
        </p:txBody>
      </p:sp>
    </p:spTree>
    <p:extLst>
      <p:ext uri="{BB962C8B-B14F-4D97-AF65-F5344CB8AC3E}">
        <p14:creationId xmlns:p14="http://schemas.microsoft.com/office/powerpoint/2010/main" val="176540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a:p>
        </p:txBody>
      </p:sp>
      <p:sp>
        <p:nvSpPr>
          <p:cNvPr id="4" name="Slide Number Placeholder 3"/>
          <p:cNvSpPr>
            <a:spLocks noGrp="1"/>
          </p:cNvSpPr>
          <p:nvPr>
            <p:ph type="sldNum" sz="quarter" idx="5"/>
          </p:nvPr>
        </p:nvSpPr>
        <p:spPr/>
        <p:txBody>
          <a:bodyPr/>
          <a:lstStyle/>
          <a:p>
            <a:fld id="{01991718-B61F-8542-BF25-24929034DDD5}" type="slidenum">
              <a:rPr lang="en-US" smtClean="0"/>
              <a:t>8</a:t>
            </a:fld>
            <a:endParaRPr lang="en-US"/>
          </a:p>
        </p:txBody>
      </p:sp>
    </p:spTree>
    <p:extLst>
      <p:ext uri="{BB962C8B-B14F-4D97-AF65-F5344CB8AC3E}">
        <p14:creationId xmlns:p14="http://schemas.microsoft.com/office/powerpoint/2010/main" val="211096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ctr" latinLnBrk="0" hangingPunct="1"/>
            <a:endParaRPr lang="en-GB" sz="1200" b="0" i="0" u="none" strike="noStrike" kern="1200">
              <a:solidFill>
                <a:schemeClr val="tx1"/>
              </a:solidFill>
              <a:effectLst/>
              <a:latin typeface="+mn-lt"/>
              <a:ea typeface="+mn-ea"/>
              <a:cs typeface="+mn-cs"/>
            </a:endParaRPr>
          </a:p>
          <a:p>
            <a:pPr rtl="0" eaLnBrk="1" fontAlgn="ctr"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a:p>
        </p:txBody>
      </p:sp>
      <p:sp>
        <p:nvSpPr>
          <p:cNvPr id="4" name="Slide Number Placeholder 3"/>
          <p:cNvSpPr>
            <a:spLocks noGrp="1"/>
          </p:cNvSpPr>
          <p:nvPr>
            <p:ph type="sldNum" sz="quarter" idx="5"/>
          </p:nvPr>
        </p:nvSpPr>
        <p:spPr/>
        <p:txBody>
          <a:bodyPr/>
          <a:lstStyle/>
          <a:p>
            <a:fld id="{01991718-B61F-8542-BF25-24929034DDD5}" type="slidenum">
              <a:rPr lang="en-US" smtClean="0"/>
              <a:t>9</a:t>
            </a:fld>
            <a:endParaRPr lang="en-US"/>
          </a:p>
        </p:txBody>
      </p:sp>
    </p:spTree>
    <p:extLst>
      <p:ext uri="{BB962C8B-B14F-4D97-AF65-F5344CB8AC3E}">
        <p14:creationId xmlns:p14="http://schemas.microsoft.com/office/powerpoint/2010/main" val="425282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a:p>
        </p:txBody>
      </p:sp>
      <p:sp>
        <p:nvSpPr>
          <p:cNvPr id="4" name="Slide Number Placeholder 3"/>
          <p:cNvSpPr>
            <a:spLocks noGrp="1"/>
          </p:cNvSpPr>
          <p:nvPr>
            <p:ph type="sldNum" sz="quarter" idx="5"/>
          </p:nvPr>
        </p:nvSpPr>
        <p:spPr/>
        <p:txBody>
          <a:bodyPr/>
          <a:lstStyle/>
          <a:p>
            <a:fld id="{01991718-B61F-8542-BF25-24929034DDD5}" type="slidenum">
              <a:rPr lang="en-US" smtClean="0"/>
              <a:t>10</a:t>
            </a:fld>
            <a:endParaRPr lang="en-US"/>
          </a:p>
        </p:txBody>
      </p:sp>
    </p:spTree>
    <p:extLst>
      <p:ext uri="{BB962C8B-B14F-4D97-AF65-F5344CB8AC3E}">
        <p14:creationId xmlns:p14="http://schemas.microsoft.com/office/powerpoint/2010/main" val="333750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a:p>
        </p:txBody>
      </p:sp>
      <p:sp>
        <p:nvSpPr>
          <p:cNvPr id="4" name="Slide Number Placeholder 3"/>
          <p:cNvSpPr>
            <a:spLocks noGrp="1"/>
          </p:cNvSpPr>
          <p:nvPr>
            <p:ph type="sldNum" sz="quarter" idx="5"/>
          </p:nvPr>
        </p:nvSpPr>
        <p:spPr/>
        <p:txBody>
          <a:bodyPr/>
          <a:lstStyle/>
          <a:p>
            <a:fld id="{01991718-B61F-8542-BF25-24929034DDD5}" type="slidenum">
              <a:rPr lang="en-US" smtClean="0"/>
              <a:t>11</a:t>
            </a:fld>
            <a:endParaRPr lang="en-US"/>
          </a:p>
        </p:txBody>
      </p:sp>
    </p:spTree>
    <p:extLst>
      <p:ext uri="{BB962C8B-B14F-4D97-AF65-F5344CB8AC3E}">
        <p14:creationId xmlns:p14="http://schemas.microsoft.com/office/powerpoint/2010/main" val="413527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sz="1200" b="0" i="0" u="none" strike="noStrike" kern="1200">
              <a:solidFill>
                <a:schemeClr val="tx1"/>
              </a:solidFill>
              <a:effectLst/>
              <a:latin typeface="+mn-lt"/>
              <a:ea typeface="+mn-ea"/>
              <a:cs typeface="+mn-cs"/>
            </a:endParaRPr>
          </a:p>
          <a:p>
            <a:pPr rtl="0" eaLnBrk="1" fontAlgn="t" latinLnBrk="0" hangingPunct="1"/>
            <a:endParaRPr lang="en-GB"/>
          </a:p>
        </p:txBody>
      </p:sp>
      <p:sp>
        <p:nvSpPr>
          <p:cNvPr id="4" name="Slide Number Placeholder 3"/>
          <p:cNvSpPr>
            <a:spLocks noGrp="1"/>
          </p:cNvSpPr>
          <p:nvPr>
            <p:ph type="sldNum" sz="quarter" idx="5"/>
          </p:nvPr>
        </p:nvSpPr>
        <p:spPr/>
        <p:txBody>
          <a:bodyPr/>
          <a:lstStyle/>
          <a:p>
            <a:fld id="{01991718-B61F-8542-BF25-24929034DDD5}" type="slidenum">
              <a:rPr lang="en-US" smtClean="0"/>
              <a:t>12</a:t>
            </a:fld>
            <a:endParaRPr lang="en-US"/>
          </a:p>
        </p:txBody>
      </p:sp>
    </p:spTree>
    <p:extLst>
      <p:ext uri="{BB962C8B-B14F-4D97-AF65-F5344CB8AC3E}">
        <p14:creationId xmlns:p14="http://schemas.microsoft.com/office/powerpoint/2010/main" val="306138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91718-B61F-8542-BF25-24929034DDD5}" type="slidenum">
              <a:rPr lang="en-US" smtClean="0"/>
              <a:t>13</a:t>
            </a:fld>
            <a:endParaRPr lang="en-US"/>
          </a:p>
        </p:txBody>
      </p:sp>
    </p:spTree>
    <p:extLst>
      <p:ext uri="{BB962C8B-B14F-4D97-AF65-F5344CB8AC3E}">
        <p14:creationId xmlns:p14="http://schemas.microsoft.com/office/powerpoint/2010/main" val="325634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1169-A316-3346-93FD-567EA8E971E2}"/>
              </a:ext>
            </a:extLst>
          </p:cNvPr>
          <p:cNvSpPr>
            <a:spLocks noGrp="1"/>
          </p:cNvSpPr>
          <p:nvPr>
            <p:ph type="title"/>
          </p:nvPr>
        </p:nvSpPr>
        <p:spPr>
          <a:xfrm>
            <a:off x="480001" y="180305"/>
            <a:ext cx="9385217" cy="940157"/>
          </a:xfrm>
        </p:spPr>
        <p:txBody>
          <a:bodyPr>
            <a:normAutofit/>
          </a:bodyPr>
          <a:lstStyle>
            <a:lvl1pPr algn="l">
              <a:defRPr sz="4400">
                <a:solidFill>
                  <a:schemeClr val="tx2"/>
                </a:solidFill>
                <a:latin typeface="FoundrySterling-Bold" panose="020007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4EE749C-641E-F24E-9487-A6E450222E77}"/>
              </a:ext>
            </a:extLst>
          </p:cNvPr>
          <p:cNvSpPr>
            <a:spLocks noGrp="1"/>
          </p:cNvSpPr>
          <p:nvPr>
            <p:ph idx="1"/>
          </p:nvPr>
        </p:nvSpPr>
        <p:spPr>
          <a:xfrm>
            <a:off x="480001" y="1506828"/>
            <a:ext cx="10515600" cy="5074276"/>
          </a:xfrm>
        </p:spPr>
        <p:txBody>
          <a:bodyPr/>
          <a:lstStyle>
            <a:lvl1pPr>
              <a:defRPr sz="4000"/>
            </a:lvl1pPr>
            <a:lvl2pPr>
              <a:defRPr sz="3200"/>
            </a:lvl2pPr>
            <a:lvl3pPr>
              <a:defRPr sz="24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367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1169-A316-3346-93FD-567EA8E971E2}"/>
              </a:ext>
            </a:extLst>
          </p:cNvPr>
          <p:cNvSpPr>
            <a:spLocks noGrp="1"/>
          </p:cNvSpPr>
          <p:nvPr>
            <p:ph type="title"/>
          </p:nvPr>
        </p:nvSpPr>
        <p:spPr>
          <a:xfrm>
            <a:off x="480001" y="180305"/>
            <a:ext cx="9385217" cy="940157"/>
          </a:xfrm>
        </p:spPr>
        <p:txBody>
          <a:bodyPr>
            <a:normAutofit/>
          </a:bodyPr>
          <a:lstStyle>
            <a:lvl1pPr algn="l">
              <a:defRPr sz="4400">
                <a:solidFill>
                  <a:schemeClr val="tx2"/>
                </a:solidFill>
                <a:latin typeface="FoundrySterling-Bold" panose="020007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4EE749C-641E-F24E-9487-A6E450222E77}"/>
              </a:ext>
            </a:extLst>
          </p:cNvPr>
          <p:cNvSpPr>
            <a:spLocks noGrp="1"/>
          </p:cNvSpPr>
          <p:nvPr>
            <p:ph idx="1"/>
          </p:nvPr>
        </p:nvSpPr>
        <p:spPr>
          <a:xfrm>
            <a:off x="480001" y="1506828"/>
            <a:ext cx="5225340" cy="5074276"/>
          </a:xfrm>
        </p:spPr>
        <p:txBody>
          <a:bodyPr/>
          <a:lstStyle>
            <a:lvl1pPr>
              <a:defRPr sz="4000"/>
            </a:lvl1pPr>
            <a:lvl2pPr>
              <a:defRPr sz="3200"/>
            </a:lvl2pPr>
            <a:lvl3pPr>
              <a:defRPr sz="2400"/>
            </a:lvl3pPr>
          </a:lstStyle>
          <a:p>
            <a:pPr lvl="0"/>
            <a:r>
              <a:rPr lang="en-US"/>
              <a:t>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74EE749C-641E-F24E-9487-A6E450222E77}"/>
              </a:ext>
            </a:extLst>
          </p:cNvPr>
          <p:cNvSpPr>
            <a:spLocks noGrp="1"/>
          </p:cNvSpPr>
          <p:nvPr>
            <p:ph idx="10"/>
          </p:nvPr>
        </p:nvSpPr>
        <p:spPr>
          <a:xfrm>
            <a:off x="5844862" y="1506828"/>
            <a:ext cx="5153696" cy="5074276"/>
          </a:xfrm>
        </p:spPr>
        <p:txBody>
          <a:bodyPr/>
          <a:lstStyle>
            <a:lvl1pPr>
              <a:defRPr sz="4000"/>
            </a:lvl1pPr>
            <a:lvl2pPr>
              <a:defRPr sz="3200"/>
            </a:lvl2pPr>
            <a:lvl3pPr>
              <a:defRPr sz="24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2956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BD45-0C22-AB46-BDA4-76E88A2E89ED}"/>
              </a:ext>
            </a:extLst>
          </p:cNvPr>
          <p:cNvSpPr>
            <a:spLocks noGrp="1"/>
          </p:cNvSpPr>
          <p:nvPr>
            <p:ph type="title"/>
          </p:nvPr>
        </p:nvSpPr>
        <p:spPr>
          <a:xfrm>
            <a:off x="1094704" y="3309093"/>
            <a:ext cx="9958456" cy="1648496"/>
          </a:xfrm>
        </p:spPr>
        <p:txBody>
          <a:bodyPr anchor="b">
            <a:normAutofit/>
          </a:bodyPr>
          <a:lstStyle>
            <a:lvl1pPr algn="ctr">
              <a:defRPr sz="6000" b="1">
                <a:solidFill>
                  <a:schemeClr val="tx2"/>
                </a:solidFill>
                <a:latin typeface="FoundrySterling-Bold" panose="02000700000000000000" pitchFamily="2" charset="0"/>
              </a:defRPr>
            </a:lvl1pPr>
          </a:lstStyle>
          <a:p>
            <a:r>
              <a:rPr lang="en-US" dirty="0"/>
              <a:t>Click to edit Master title style</a:t>
            </a:r>
          </a:p>
        </p:txBody>
      </p:sp>
      <p:grpSp>
        <p:nvGrpSpPr>
          <p:cNvPr id="7" name="Group 6">
            <a:extLst>
              <a:ext uri="{FF2B5EF4-FFF2-40B4-BE49-F238E27FC236}">
                <a16:creationId xmlns:a16="http://schemas.microsoft.com/office/drawing/2014/main" id="{55383775-33AD-4C0E-97D9-C0B9109D14C6}"/>
              </a:ext>
            </a:extLst>
          </p:cNvPr>
          <p:cNvGrpSpPr/>
          <p:nvPr userDrawn="1"/>
        </p:nvGrpSpPr>
        <p:grpSpPr>
          <a:xfrm>
            <a:off x="-48127" y="-463931"/>
            <a:ext cx="12240127" cy="3778822"/>
            <a:chOff x="-74648" y="-458751"/>
            <a:chExt cx="12682699" cy="3887751"/>
          </a:xfrm>
        </p:grpSpPr>
        <p:pic>
          <p:nvPicPr>
            <p:cNvPr id="12" name="Picture 11">
              <a:extLst>
                <a:ext uri="{FF2B5EF4-FFF2-40B4-BE49-F238E27FC236}">
                  <a16:creationId xmlns:a16="http://schemas.microsoft.com/office/drawing/2014/main" id="{E979DF0A-25C0-4F7E-A490-3CB5B7B2710C}"/>
                </a:ext>
              </a:extLst>
            </p:cNvPr>
            <p:cNvPicPr>
              <a:picLocks noChangeAspect="1"/>
            </p:cNvPicPr>
            <p:nvPr userDrawn="1"/>
          </p:nvPicPr>
          <p:blipFill rotWithShape="1">
            <a:blip r:embed="rId2"/>
            <a:srcRect l="-408" t="20756" r="85098" b="32232"/>
            <a:stretch/>
          </p:blipFill>
          <p:spPr>
            <a:xfrm flipV="1">
              <a:off x="-74648" y="-458751"/>
              <a:ext cx="1632435" cy="3419190"/>
            </a:xfrm>
            <a:prstGeom prst="rect">
              <a:avLst/>
            </a:prstGeom>
          </p:spPr>
        </p:pic>
        <p:pic>
          <p:nvPicPr>
            <p:cNvPr id="9" name="Picture 8">
              <a:extLst>
                <a:ext uri="{FF2B5EF4-FFF2-40B4-BE49-F238E27FC236}">
                  <a16:creationId xmlns:a16="http://schemas.microsoft.com/office/drawing/2014/main" id="{06A63CCE-E282-4384-9357-DAABB32366CD}"/>
                </a:ext>
              </a:extLst>
            </p:cNvPr>
            <p:cNvPicPr>
              <a:picLocks noChangeAspect="1"/>
            </p:cNvPicPr>
            <p:nvPr userDrawn="1"/>
          </p:nvPicPr>
          <p:blipFill rotWithShape="1">
            <a:blip r:embed="rId2"/>
            <a:srcRect l="-408" t="20756" r="85098" b="32232"/>
            <a:stretch/>
          </p:blipFill>
          <p:spPr>
            <a:xfrm flipV="1">
              <a:off x="774606" y="-454045"/>
              <a:ext cx="1632435" cy="3419190"/>
            </a:xfrm>
            <a:prstGeom prst="rect">
              <a:avLst/>
            </a:prstGeom>
          </p:spPr>
        </p:pic>
        <p:pic>
          <p:nvPicPr>
            <p:cNvPr id="10" name="Picture 9">
              <a:extLst>
                <a:ext uri="{FF2B5EF4-FFF2-40B4-BE49-F238E27FC236}">
                  <a16:creationId xmlns:a16="http://schemas.microsoft.com/office/drawing/2014/main" id="{73F7155B-E96E-48F0-88E9-1C7DE8670651}"/>
                </a:ext>
              </a:extLst>
            </p:cNvPr>
            <p:cNvPicPr>
              <a:picLocks noChangeAspect="1"/>
            </p:cNvPicPr>
            <p:nvPr userDrawn="1"/>
          </p:nvPicPr>
          <p:blipFill rotWithShape="1">
            <a:blip r:embed="rId2"/>
            <a:srcRect l="-409" t="20756" r="409" b="32232"/>
            <a:stretch/>
          </p:blipFill>
          <p:spPr>
            <a:xfrm>
              <a:off x="2325506" y="8551"/>
              <a:ext cx="10282545" cy="3420449"/>
            </a:xfrm>
            <a:prstGeom prst="rect">
              <a:avLst/>
            </a:prstGeom>
          </p:spPr>
        </p:pic>
      </p:grpSp>
      <p:pic>
        <p:nvPicPr>
          <p:cNvPr id="4" name="Picture 3">
            <a:extLst>
              <a:ext uri="{FF2B5EF4-FFF2-40B4-BE49-F238E27FC236}">
                <a16:creationId xmlns:a16="http://schemas.microsoft.com/office/drawing/2014/main" id="{08D83B96-E66A-4986-A836-634810708C16}"/>
              </a:ext>
            </a:extLst>
          </p:cNvPr>
          <p:cNvPicPr>
            <a:picLocks noChangeAspect="1"/>
          </p:cNvPicPr>
          <p:nvPr userDrawn="1"/>
        </p:nvPicPr>
        <p:blipFill>
          <a:blip r:embed="rId3"/>
          <a:stretch>
            <a:fillRect/>
          </a:stretch>
        </p:blipFill>
        <p:spPr>
          <a:xfrm>
            <a:off x="10015539" y="6059355"/>
            <a:ext cx="2176461" cy="798645"/>
          </a:xfrm>
          <a:prstGeom prst="rect">
            <a:avLst/>
          </a:prstGeom>
        </p:spPr>
      </p:pic>
    </p:spTree>
    <p:extLst>
      <p:ext uri="{BB962C8B-B14F-4D97-AF65-F5344CB8AC3E}">
        <p14:creationId xmlns:p14="http://schemas.microsoft.com/office/powerpoint/2010/main" val="117876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78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1169-A316-3346-93FD-567EA8E971E2}"/>
              </a:ext>
            </a:extLst>
          </p:cNvPr>
          <p:cNvSpPr>
            <a:spLocks noGrp="1"/>
          </p:cNvSpPr>
          <p:nvPr>
            <p:ph type="title"/>
          </p:nvPr>
        </p:nvSpPr>
        <p:spPr>
          <a:xfrm>
            <a:off x="480001" y="180305"/>
            <a:ext cx="9385217" cy="940157"/>
          </a:xfrm>
        </p:spPr>
        <p:txBody>
          <a:bodyPr>
            <a:normAutofit/>
          </a:bodyPr>
          <a:lstStyle>
            <a:lvl1pPr algn="l">
              <a:defRPr sz="440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4EE749C-641E-F24E-9487-A6E450222E77}"/>
              </a:ext>
            </a:extLst>
          </p:cNvPr>
          <p:cNvSpPr>
            <a:spLocks noGrp="1"/>
          </p:cNvSpPr>
          <p:nvPr>
            <p:ph idx="1"/>
          </p:nvPr>
        </p:nvSpPr>
        <p:spPr>
          <a:xfrm>
            <a:off x="480001" y="1506828"/>
            <a:ext cx="10515600" cy="5074276"/>
          </a:xfrm>
        </p:spPr>
        <p:txBody>
          <a:bodyPr/>
          <a:lstStyle>
            <a:lvl1pPr>
              <a:defRPr sz="40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756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1169-A316-3346-93FD-567EA8E971E2}"/>
              </a:ext>
            </a:extLst>
          </p:cNvPr>
          <p:cNvSpPr>
            <a:spLocks noGrp="1"/>
          </p:cNvSpPr>
          <p:nvPr>
            <p:ph type="title"/>
          </p:nvPr>
        </p:nvSpPr>
        <p:spPr>
          <a:xfrm>
            <a:off x="480001" y="180305"/>
            <a:ext cx="9385217" cy="940157"/>
          </a:xfrm>
        </p:spPr>
        <p:txBody>
          <a:bodyPr>
            <a:normAutofit/>
          </a:bodyPr>
          <a:lstStyle>
            <a:lvl1pPr algn="l">
              <a:defRPr sz="440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4EE749C-641E-F24E-9487-A6E450222E77}"/>
              </a:ext>
            </a:extLst>
          </p:cNvPr>
          <p:cNvSpPr>
            <a:spLocks noGrp="1"/>
          </p:cNvSpPr>
          <p:nvPr>
            <p:ph idx="1"/>
          </p:nvPr>
        </p:nvSpPr>
        <p:spPr>
          <a:xfrm>
            <a:off x="480001" y="1506828"/>
            <a:ext cx="5225340" cy="5074276"/>
          </a:xfrm>
        </p:spPr>
        <p:txBody>
          <a:bodyPr/>
          <a:lstStyle>
            <a:lvl1pPr>
              <a:defRPr sz="4000"/>
            </a:lvl1pPr>
            <a:lvl2pPr>
              <a:defRPr sz="3200"/>
            </a:lvl2pPr>
            <a:lvl3pPr>
              <a:defRPr sz="2400"/>
            </a:lvl3pPr>
          </a:lstStyle>
          <a:p>
            <a:pPr lvl="0"/>
            <a:r>
              <a:rPr lang="en-US"/>
              <a:t>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74EE749C-641E-F24E-9487-A6E450222E77}"/>
              </a:ext>
            </a:extLst>
          </p:cNvPr>
          <p:cNvSpPr>
            <a:spLocks noGrp="1"/>
          </p:cNvSpPr>
          <p:nvPr>
            <p:ph idx="10"/>
          </p:nvPr>
        </p:nvSpPr>
        <p:spPr>
          <a:xfrm>
            <a:off x="5844862" y="1506828"/>
            <a:ext cx="5153696" cy="5074276"/>
          </a:xfrm>
        </p:spPr>
        <p:txBody>
          <a:bodyPr/>
          <a:lstStyle>
            <a:lvl1pPr>
              <a:defRPr sz="4000"/>
            </a:lvl1pPr>
            <a:lvl2pPr>
              <a:defRPr sz="3200"/>
            </a:lvl2pPr>
            <a:lvl3pPr>
              <a:defRPr sz="24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1509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BD45-0C22-AB46-BDA4-76E88A2E89ED}"/>
              </a:ext>
            </a:extLst>
          </p:cNvPr>
          <p:cNvSpPr>
            <a:spLocks noGrp="1"/>
          </p:cNvSpPr>
          <p:nvPr>
            <p:ph type="title"/>
          </p:nvPr>
        </p:nvSpPr>
        <p:spPr>
          <a:xfrm>
            <a:off x="1094704" y="3309093"/>
            <a:ext cx="9958456" cy="1648496"/>
          </a:xfrm>
        </p:spPr>
        <p:txBody>
          <a:bodyPr anchor="b">
            <a:normAutofit/>
          </a:bodyPr>
          <a:lstStyle>
            <a:lvl1pPr algn="ctr">
              <a:defRPr sz="60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grpSp>
        <p:nvGrpSpPr>
          <p:cNvPr id="7" name="Group 6">
            <a:extLst>
              <a:ext uri="{FF2B5EF4-FFF2-40B4-BE49-F238E27FC236}">
                <a16:creationId xmlns:a16="http://schemas.microsoft.com/office/drawing/2014/main" id="{55383775-33AD-4C0E-97D9-C0B9109D14C6}"/>
              </a:ext>
            </a:extLst>
          </p:cNvPr>
          <p:cNvGrpSpPr/>
          <p:nvPr userDrawn="1"/>
        </p:nvGrpSpPr>
        <p:grpSpPr>
          <a:xfrm>
            <a:off x="-48127" y="-463931"/>
            <a:ext cx="12240127" cy="3778822"/>
            <a:chOff x="-74648" y="-458751"/>
            <a:chExt cx="12682699" cy="3887751"/>
          </a:xfrm>
        </p:grpSpPr>
        <p:pic>
          <p:nvPicPr>
            <p:cNvPr id="12" name="Picture 11">
              <a:extLst>
                <a:ext uri="{FF2B5EF4-FFF2-40B4-BE49-F238E27FC236}">
                  <a16:creationId xmlns:a16="http://schemas.microsoft.com/office/drawing/2014/main" id="{E979DF0A-25C0-4F7E-A490-3CB5B7B2710C}"/>
                </a:ext>
              </a:extLst>
            </p:cNvPr>
            <p:cNvPicPr>
              <a:picLocks noChangeAspect="1"/>
            </p:cNvPicPr>
            <p:nvPr userDrawn="1"/>
          </p:nvPicPr>
          <p:blipFill rotWithShape="1">
            <a:blip r:embed="rId2"/>
            <a:srcRect l="-408" t="20756" r="85098" b="32232"/>
            <a:stretch/>
          </p:blipFill>
          <p:spPr>
            <a:xfrm flipV="1">
              <a:off x="-74648" y="-458751"/>
              <a:ext cx="1632435" cy="3419190"/>
            </a:xfrm>
            <a:prstGeom prst="rect">
              <a:avLst/>
            </a:prstGeom>
          </p:spPr>
        </p:pic>
        <p:pic>
          <p:nvPicPr>
            <p:cNvPr id="9" name="Picture 8">
              <a:extLst>
                <a:ext uri="{FF2B5EF4-FFF2-40B4-BE49-F238E27FC236}">
                  <a16:creationId xmlns:a16="http://schemas.microsoft.com/office/drawing/2014/main" id="{06A63CCE-E282-4384-9357-DAABB32366CD}"/>
                </a:ext>
              </a:extLst>
            </p:cNvPr>
            <p:cNvPicPr>
              <a:picLocks noChangeAspect="1"/>
            </p:cNvPicPr>
            <p:nvPr userDrawn="1"/>
          </p:nvPicPr>
          <p:blipFill rotWithShape="1">
            <a:blip r:embed="rId2"/>
            <a:srcRect l="-408" t="20756" r="85098" b="32232"/>
            <a:stretch/>
          </p:blipFill>
          <p:spPr>
            <a:xfrm flipV="1">
              <a:off x="774606" y="-454045"/>
              <a:ext cx="1632435" cy="3419190"/>
            </a:xfrm>
            <a:prstGeom prst="rect">
              <a:avLst/>
            </a:prstGeom>
          </p:spPr>
        </p:pic>
        <p:pic>
          <p:nvPicPr>
            <p:cNvPr id="10" name="Picture 9">
              <a:extLst>
                <a:ext uri="{FF2B5EF4-FFF2-40B4-BE49-F238E27FC236}">
                  <a16:creationId xmlns:a16="http://schemas.microsoft.com/office/drawing/2014/main" id="{73F7155B-E96E-48F0-88E9-1C7DE8670651}"/>
                </a:ext>
              </a:extLst>
            </p:cNvPr>
            <p:cNvPicPr>
              <a:picLocks noChangeAspect="1"/>
            </p:cNvPicPr>
            <p:nvPr userDrawn="1"/>
          </p:nvPicPr>
          <p:blipFill rotWithShape="1">
            <a:blip r:embed="rId2"/>
            <a:srcRect l="-409" t="20756" r="409" b="32232"/>
            <a:stretch/>
          </p:blipFill>
          <p:spPr>
            <a:xfrm>
              <a:off x="2325506" y="8551"/>
              <a:ext cx="10282545" cy="3420449"/>
            </a:xfrm>
            <a:prstGeom prst="rect">
              <a:avLst/>
            </a:prstGeom>
          </p:spPr>
        </p:pic>
      </p:grpSp>
    </p:spTree>
    <p:extLst>
      <p:ext uri="{BB962C8B-B14F-4D97-AF65-F5344CB8AC3E}">
        <p14:creationId xmlns:p14="http://schemas.microsoft.com/office/powerpoint/2010/main" val="1468423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951FC31-8EB6-4B49-904D-1BDAF96088DD}"/>
              </a:ext>
            </a:extLst>
          </p:cNvPr>
          <p:cNvPicPr>
            <a:picLocks noChangeAspect="1"/>
          </p:cNvPicPr>
          <p:nvPr userDrawn="1"/>
        </p:nvPicPr>
        <p:blipFill>
          <a:blip r:embed="rId5"/>
          <a:stretch>
            <a:fillRect/>
          </a:stretch>
        </p:blipFill>
        <p:spPr>
          <a:xfrm>
            <a:off x="10356941" y="172801"/>
            <a:ext cx="1666308" cy="780236"/>
          </a:xfrm>
          <a:prstGeom prst="rect">
            <a:avLst/>
          </a:prstGeom>
        </p:spPr>
      </p:pic>
      <p:sp>
        <p:nvSpPr>
          <p:cNvPr id="2" name="Title Placeholder 1">
            <a:extLst>
              <a:ext uri="{FF2B5EF4-FFF2-40B4-BE49-F238E27FC236}">
                <a16:creationId xmlns:a16="http://schemas.microsoft.com/office/drawing/2014/main" id="{141DB2EA-1051-3543-9132-408B4B8FA0DE}"/>
              </a:ext>
            </a:extLst>
          </p:cNvPr>
          <p:cNvSpPr>
            <a:spLocks noGrp="1"/>
          </p:cNvSpPr>
          <p:nvPr>
            <p:ph type="title"/>
          </p:nvPr>
        </p:nvSpPr>
        <p:spPr>
          <a:xfrm>
            <a:off x="480000" y="172800"/>
            <a:ext cx="9424949" cy="10249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EECA68-BD64-BF41-BAF3-059EE20B9BB8}"/>
              </a:ext>
            </a:extLst>
          </p:cNvPr>
          <p:cNvSpPr>
            <a:spLocks noGrp="1"/>
          </p:cNvSpPr>
          <p:nvPr>
            <p:ph type="body" idx="1"/>
          </p:nvPr>
        </p:nvSpPr>
        <p:spPr>
          <a:xfrm>
            <a:off x="480000" y="1416676"/>
            <a:ext cx="10515600" cy="52685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0"/>
            <a:endParaRPr lang="en-US"/>
          </a:p>
        </p:txBody>
      </p:sp>
    </p:spTree>
    <p:extLst>
      <p:ext uri="{BB962C8B-B14F-4D97-AF65-F5344CB8AC3E}">
        <p14:creationId xmlns:p14="http://schemas.microsoft.com/office/powerpoint/2010/main" val="3849068172"/>
      </p:ext>
    </p:extLst>
  </p:cSld>
  <p:clrMap bg1="lt1" tx1="dk1" bg2="lt2" tx2="dk2" accent1="accent1" accent2="accent2" accent3="accent3" accent4="accent4" accent5="accent5" accent6="accent6" hlink="hlink" folHlink="folHlink"/>
  <p:sldLayoutIdLst>
    <p:sldLayoutId id="2147483694" r:id="rId1"/>
    <p:sldLayoutId id="2147483685" r:id="rId2"/>
    <p:sldLayoutId id="2147483696" r:id="rId3"/>
  </p:sldLayoutIdLst>
  <p:txStyles>
    <p:titleStyle>
      <a:lvl1pPr algn="l" defTabSz="914400" rtl="0" eaLnBrk="1" latinLnBrk="0" hangingPunct="1">
        <a:lnSpc>
          <a:spcPct val="90000"/>
        </a:lnSpc>
        <a:spcBef>
          <a:spcPct val="0"/>
        </a:spcBef>
        <a:buNone/>
        <a:defRPr sz="4400" b="1" kern="1200">
          <a:solidFill>
            <a:srgbClr val="002060"/>
          </a:solidFill>
          <a:latin typeface="FoundrySterling-Bold" panose="02000700000000000000" pitchFamily="2" charset="0"/>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FoundrySterling-MediumOSF" panose="02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FoundrySterling-MediumOSF" panose="02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oundrySterling-MediumOSF" panose="02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oundrySterling-MediumOSF" panose="02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oundrySterling-MediumOSF"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4810DD5-5F76-4988-951C-3EA2D254BD26}"/>
              </a:ext>
            </a:extLst>
          </p:cNvPr>
          <p:cNvSpPr txBox="1"/>
          <p:nvPr userDrawn="1"/>
        </p:nvSpPr>
        <p:spPr>
          <a:xfrm>
            <a:off x="202259" y="242623"/>
            <a:ext cx="5331870" cy="596895"/>
          </a:xfrm>
          <a:prstGeom prst="rect">
            <a:avLst/>
          </a:prstGeom>
          <a:noFill/>
        </p:spPr>
        <p:txBody>
          <a:bodyPr wrap="square" rtlCol="0">
            <a:spAutoFit/>
          </a:bodyPr>
          <a:lstStyle/>
          <a:p>
            <a:pPr marL="0" marR="0" lvl="0" indent="0" algn="l" defTabSz="457052" rtl="0" eaLnBrk="1" fontAlgn="auto" latinLnBrk="0" hangingPunct="1">
              <a:lnSpc>
                <a:spcPct val="100000"/>
              </a:lnSpc>
              <a:spcBef>
                <a:spcPts val="0"/>
              </a:spcBef>
              <a:spcAft>
                <a:spcPts val="0"/>
              </a:spcAft>
              <a:buClrTx/>
              <a:buSzTx/>
              <a:buFontTx/>
              <a:buNone/>
              <a:tabLst/>
              <a:defRPr/>
            </a:pPr>
            <a:r>
              <a:rPr lang="en-US" sz="1798">
                <a:latin typeface="FoundrySterling-Book"/>
              </a:rPr>
              <a:t>Professional</a:t>
            </a:r>
            <a:r>
              <a:rPr lang="en-US" sz="1798" baseline="0">
                <a:latin typeface="FoundrySterling-Book"/>
              </a:rPr>
              <a:t> Services Conference 2022</a:t>
            </a:r>
            <a:endParaRPr lang="en-US" sz="1798">
              <a:latin typeface="FoundrySterling-Book"/>
            </a:endParaRPr>
          </a:p>
          <a:p>
            <a:endParaRPr lang="en-US" sz="1481">
              <a:latin typeface="FoundrySterling-Book"/>
            </a:endParaRPr>
          </a:p>
        </p:txBody>
      </p:sp>
      <p:pic>
        <p:nvPicPr>
          <p:cNvPr id="3" name="Picture 2">
            <a:extLst>
              <a:ext uri="{FF2B5EF4-FFF2-40B4-BE49-F238E27FC236}">
                <a16:creationId xmlns:a16="http://schemas.microsoft.com/office/drawing/2014/main" id="{FABA6405-7FCA-49FE-B5D2-357D0F898DC3}"/>
              </a:ext>
            </a:extLst>
          </p:cNvPr>
          <p:cNvPicPr>
            <a:picLocks noChangeAspect="1"/>
          </p:cNvPicPr>
          <p:nvPr userDrawn="1"/>
        </p:nvPicPr>
        <p:blipFill>
          <a:blip r:embed="rId3"/>
          <a:stretch>
            <a:fillRect/>
          </a:stretch>
        </p:blipFill>
        <p:spPr>
          <a:xfrm>
            <a:off x="10199076" y="79131"/>
            <a:ext cx="1887415" cy="486864"/>
          </a:xfrm>
          <a:prstGeom prst="rect">
            <a:avLst/>
          </a:prstGeom>
        </p:spPr>
      </p:pic>
      <p:sp>
        <p:nvSpPr>
          <p:cNvPr id="4" name="TextBox 3">
            <a:extLst>
              <a:ext uri="{FF2B5EF4-FFF2-40B4-BE49-F238E27FC236}">
                <a16:creationId xmlns:a16="http://schemas.microsoft.com/office/drawing/2014/main" id="{B93469C6-394E-4A83-8CDF-98B9B7735C8F}"/>
              </a:ext>
            </a:extLst>
          </p:cNvPr>
          <p:cNvSpPr txBox="1"/>
          <p:nvPr userDrawn="1"/>
        </p:nvSpPr>
        <p:spPr>
          <a:xfrm>
            <a:off x="10199076" y="6501870"/>
            <a:ext cx="2778369" cy="276999"/>
          </a:xfrm>
          <a:prstGeom prst="rect">
            <a:avLst/>
          </a:prstGeom>
          <a:noFill/>
        </p:spPr>
        <p:txBody>
          <a:bodyPr wrap="square" rtlCol="0">
            <a:spAutoFit/>
          </a:bodyPr>
          <a:lstStyle/>
          <a:p>
            <a:r>
              <a:rPr lang="en-GB" sz="1200" dirty="0"/>
              <a:t>© University of Oxford 2023</a:t>
            </a:r>
          </a:p>
        </p:txBody>
      </p:sp>
    </p:spTree>
    <p:extLst>
      <p:ext uri="{BB962C8B-B14F-4D97-AF65-F5344CB8AC3E}">
        <p14:creationId xmlns:p14="http://schemas.microsoft.com/office/powerpoint/2010/main" val="3025394748"/>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457052" rtl="0" eaLnBrk="1" latinLnBrk="0" hangingPunct="1">
        <a:spcBef>
          <a:spcPct val="0"/>
        </a:spcBef>
        <a:buNone/>
        <a:defRPr sz="4443" kern="1200">
          <a:solidFill>
            <a:schemeClr val="tx1"/>
          </a:solidFill>
          <a:latin typeface="+mj-lt"/>
          <a:ea typeface="+mj-ea"/>
          <a:cs typeface="+mj-cs"/>
        </a:defRPr>
      </a:lvl1pPr>
    </p:titleStyle>
    <p:bodyStyle>
      <a:lvl1pPr marL="342790" indent="-342790" algn="l" defTabSz="457052" rtl="0" eaLnBrk="1" latinLnBrk="0" hangingPunct="1">
        <a:spcBef>
          <a:spcPct val="20000"/>
        </a:spcBef>
        <a:buFont typeface="Arial"/>
        <a:buChar char="•"/>
        <a:defRPr sz="3173" kern="1200">
          <a:solidFill>
            <a:schemeClr val="tx1"/>
          </a:solidFill>
          <a:latin typeface="+mn-lt"/>
          <a:ea typeface="+mn-ea"/>
          <a:cs typeface="+mn-cs"/>
        </a:defRPr>
      </a:lvl1pPr>
      <a:lvl2pPr marL="742710" indent="-285658" algn="l" defTabSz="457052" rtl="0" eaLnBrk="1" latinLnBrk="0" hangingPunct="1">
        <a:spcBef>
          <a:spcPct val="20000"/>
        </a:spcBef>
        <a:buFont typeface="Arial"/>
        <a:buChar char="–"/>
        <a:defRPr sz="2750" kern="1200">
          <a:solidFill>
            <a:schemeClr val="tx1"/>
          </a:solidFill>
          <a:latin typeface="+mn-lt"/>
          <a:ea typeface="+mn-ea"/>
          <a:cs typeface="+mn-cs"/>
        </a:defRPr>
      </a:lvl2pPr>
      <a:lvl3pPr marL="1142630" indent="-228526" algn="l" defTabSz="457052" rtl="0" eaLnBrk="1" latinLnBrk="0" hangingPunct="1">
        <a:spcBef>
          <a:spcPct val="20000"/>
        </a:spcBef>
        <a:buFont typeface="Arial"/>
        <a:buChar char="•"/>
        <a:defRPr sz="2433" kern="1200">
          <a:solidFill>
            <a:schemeClr val="tx1"/>
          </a:solidFill>
          <a:latin typeface="+mn-lt"/>
          <a:ea typeface="+mn-ea"/>
          <a:cs typeface="+mn-cs"/>
        </a:defRPr>
      </a:lvl3pPr>
      <a:lvl4pPr marL="1599682" indent="-228526" algn="l" defTabSz="457052" rtl="0" eaLnBrk="1" latinLnBrk="0" hangingPunct="1">
        <a:spcBef>
          <a:spcPct val="20000"/>
        </a:spcBef>
        <a:buFont typeface="Arial"/>
        <a:buChar char="–"/>
        <a:defRPr sz="2010" kern="1200">
          <a:solidFill>
            <a:schemeClr val="tx1"/>
          </a:solidFill>
          <a:latin typeface="+mn-lt"/>
          <a:ea typeface="+mn-ea"/>
          <a:cs typeface="+mn-cs"/>
        </a:defRPr>
      </a:lvl4pPr>
      <a:lvl5pPr marL="2056734" indent="-228526" algn="l" defTabSz="457052" rtl="0" eaLnBrk="1" latinLnBrk="0" hangingPunct="1">
        <a:spcBef>
          <a:spcPct val="20000"/>
        </a:spcBef>
        <a:buFont typeface="Arial"/>
        <a:buChar char="»"/>
        <a:defRPr sz="2010" kern="1200">
          <a:solidFill>
            <a:schemeClr val="tx1"/>
          </a:solidFill>
          <a:latin typeface="+mn-lt"/>
          <a:ea typeface="+mn-ea"/>
          <a:cs typeface="+mn-cs"/>
        </a:defRPr>
      </a:lvl5pPr>
      <a:lvl6pPr marL="2513787" indent="-228526" algn="l" defTabSz="457052" rtl="0" eaLnBrk="1" latinLnBrk="0" hangingPunct="1">
        <a:spcBef>
          <a:spcPct val="20000"/>
        </a:spcBef>
        <a:buFont typeface="Arial"/>
        <a:buChar char="•"/>
        <a:defRPr sz="2010" kern="1200">
          <a:solidFill>
            <a:schemeClr val="tx1"/>
          </a:solidFill>
          <a:latin typeface="+mn-lt"/>
          <a:ea typeface="+mn-ea"/>
          <a:cs typeface="+mn-cs"/>
        </a:defRPr>
      </a:lvl6pPr>
      <a:lvl7pPr marL="2970839" indent="-228526" algn="l" defTabSz="457052" rtl="0" eaLnBrk="1" latinLnBrk="0" hangingPunct="1">
        <a:spcBef>
          <a:spcPct val="20000"/>
        </a:spcBef>
        <a:buFont typeface="Arial"/>
        <a:buChar char="•"/>
        <a:defRPr sz="2010" kern="1200">
          <a:solidFill>
            <a:schemeClr val="tx1"/>
          </a:solidFill>
          <a:latin typeface="+mn-lt"/>
          <a:ea typeface="+mn-ea"/>
          <a:cs typeface="+mn-cs"/>
        </a:defRPr>
      </a:lvl7pPr>
      <a:lvl8pPr marL="3427892" indent="-228526" algn="l" defTabSz="457052" rtl="0" eaLnBrk="1" latinLnBrk="0" hangingPunct="1">
        <a:spcBef>
          <a:spcPct val="20000"/>
        </a:spcBef>
        <a:buFont typeface="Arial"/>
        <a:buChar char="•"/>
        <a:defRPr sz="2010" kern="1200">
          <a:solidFill>
            <a:schemeClr val="tx1"/>
          </a:solidFill>
          <a:latin typeface="+mn-lt"/>
          <a:ea typeface="+mn-ea"/>
          <a:cs typeface="+mn-cs"/>
        </a:defRPr>
      </a:lvl8pPr>
      <a:lvl9pPr marL="3884944" indent="-228526" algn="l" defTabSz="457052" rtl="0" eaLnBrk="1" latinLnBrk="0" hangingPunct="1">
        <a:spcBef>
          <a:spcPct val="20000"/>
        </a:spcBef>
        <a:buFont typeface="Arial"/>
        <a:buChar char="•"/>
        <a:defRPr sz="2010" kern="1200">
          <a:solidFill>
            <a:schemeClr val="tx1"/>
          </a:solidFill>
          <a:latin typeface="+mn-lt"/>
          <a:ea typeface="+mn-ea"/>
          <a:cs typeface="+mn-cs"/>
        </a:defRPr>
      </a:lvl9pPr>
    </p:bodyStyle>
    <p:otherStyle>
      <a:defPPr>
        <a:defRPr lang="en-US"/>
      </a:defPPr>
      <a:lvl1pPr marL="0" algn="l" defTabSz="457052" rtl="0" eaLnBrk="1" latinLnBrk="0" hangingPunct="1">
        <a:defRPr sz="1798" kern="1200">
          <a:solidFill>
            <a:schemeClr val="tx1"/>
          </a:solidFill>
          <a:latin typeface="+mn-lt"/>
          <a:ea typeface="+mn-ea"/>
          <a:cs typeface="+mn-cs"/>
        </a:defRPr>
      </a:lvl1pPr>
      <a:lvl2pPr marL="457052" algn="l" defTabSz="457052" rtl="0" eaLnBrk="1" latinLnBrk="0" hangingPunct="1">
        <a:defRPr sz="1798" kern="1200">
          <a:solidFill>
            <a:schemeClr val="tx1"/>
          </a:solidFill>
          <a:latin typeface="+mn-lt"/>
          <a:ea typeface="+mn-ea"/>
          <a:cs typeface="+mn-cs"/>
        </a:defRPr>
      </a:lvl2pPr>
      <a:lvl3pPr marL="914104" algn="l" defTabSz="457052" rtl="0" eaLnBrk="1" latinLnBrk="0" hangingPunct="1">
        <a:defRPr sz="1798" kern="1200">
          <a:solidFill>
            <a:schemeClr val="tx1"/>
          </a:solidFill>
          <a:latin typeface="+mn-lt"/>
          <a:ea typeface="+mn-ea"/>
          <a:cs typeface="+mn-cs"/>
        </a:defRPr>
      </a:lvl3pPr>
      <a:lvl4pPr marL="1371156" algn="l" defTabSz="457052" rtl="0" eaLnBrk="1" latinLnBrk="0" hangingPunct="1">
        <a:defRPr sz="1798" kern="1200">
          <a:solidFill>
            <a:schemeClr val="tx1"/>
          </a:solidFill>
          <a:latin typeface="+mn-lt"/>
          <a:ea typeface="+mn-ea"/>
          <a:cs typeface="+mn-cs"/>
        </a:defRPr>
      </a:lvl4pPr>
      <a:lvl5pPr marL="1828209" algn="l" defTabSz="457052" rtl="0" eaLnBrk="1" latinLnBrk="0" hangingPunct="1">
        <a:defRPr sz="1798" kern="1200">
          <a:solidFill>
            <a:schemeClr val="tx1"/>
          </a:solidFill>
          <a:latin typeface="+mn-lt"/>
          <a:ea typeface="+mn-ea"/>
          <a:cs typeface="+mn-cs"/>
        </a:defRPr>
      </a:lvl5pPr>
      <a:lvl6pPr marL="2285262" algn="l" defTabSz="457052" rtl="0" eaLnBrk="1" latinLnBrk="0" hangingPunct="1">
        <a:defRPr sz="1798" kern="1200">
          <a:solidFill>
            <a:schemeClr val="tx1"/>
          </a:solidFill>
          <a:latin typeface="+mn-lt"/>
          <a:ea typeface="+mn-ea"/>
          <a:cs typeface="+mn-cs"/>
        </a:defRPr>
      </a:lvl6pPr>
      <a:lvl7pPr marL="2742313" algn="l" defTabSz="457052" rtl="0" eaLnBrk="1" latinLnBrk="0" hangingPunct="1">
        <a:defRPr sz="1798" kern="1200">
          <a:solidFill>
            <a:schemeClr val="tx1"/>
          </a:solidFill>
          <a:latin typeface="+mn-lt"/>
          <a:ea typeface="+mn-ea"/>
          <a:cs typeface="+mn-cs"/>
        </a:defRPr>
      </a:lvl7pPr>
      <a:lvl8pPr marL="3199365" algn="l" defTabSz="457052" rtl="0" eaLnBrk="1" latinLnBrk="0" hangingPunct="1">
        <a:defRPr sz="1798" kern="1200">
          <a:solidFill>
            <a:schemeClr val="tx1"/>
          </a:solidFill>
          <a:latin typeface="+mn-lt"/>
          <a:ea typeface="+mn-ea"/>
          <a:cs typeface="+mn-cs"/>
        </a:defRPr>
      </a:lvl8pPr>
      <a:lvl9pPr marL="3656418" algn="l" defTabSz="457052"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DB2EA-1051-3543-9132-408B4B8FA0DE}"/>
              </a:ext>
            </a:extLst>
          </p:cNvPr>
          <p:cNvSpPr>
            <a:spLocks noGrp="1"/>
          </p:cNvSpPr>
          <p:nvPr>
            <p:ph type="title"/>
          </p:nvPr>
        </p:nvSpPr>
        <p:spPr>
          <a:xfrm>
            <a:off x="480000" y="172800"/>
            <a:ext cx="9424949" cy="10249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EECA68-BD64-BF41-BAF3-059EE20B9BB8}"/>
              </a:ext>
            </a:extLst>
          </p:cNvPr>
          <p:cNvSpPr>
            <a:spLocks noGrp="1"/>
          </p:cNvSpPr>
          <p:nvPr>
            <p:ph type="body" idx="1"/>
          </p:nvPr>
        </p:nvSpPr>
        <p:spPr>
          <a:xfrm>
            <a:off x="480000" y="1416676"/>
            <a:ext cx="10515600" cy="52685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0"/>
            <a:endParaRPr lang="en-US" dirty="0"/>
          </a:p>
        </p:txBody>
      </p:sp>
      <p:sp>
        <p:nvSpPr>
          <p:cNvPr id="4" name="Rectangle 3">
            <a:extLst>
              <a:ext uri="{FF2B5EF4-FFF2-40B4-BE49-F238E27FC236}">
                <a16:creationId xmlns:a16="http://schemas.microsoft.com/office/drawing/2014/main" id="{BF0AE616-71EE-4912-94E4-80A5FE052D86}"/>
              </a:ext>
            </a:extLst>
          </p:cNvPr>
          <p:cNvSpPr/>
          <p:nvPr userDrawn="1"/>
        </p:nvSpPr>
        <p:spPr>
          <a:xfrm>
            <a:off x="10100337" y="6546700"/>
            <a:ext cx="2091663" cy="276999"/>
          </a:xfrm>
          <a:prstGeom prst="rect">
            <a:avLst/>
          </a:prstGeom>
        </p:spPr>
        <p:txBody>
          <a:bodyPr wrap="none">
            <a:spAutoFit/>
          </a:bodyPr>
          <a:lstStyle/>
          <a:p>
            <a:r>
              <a:rPr lang="en-GB" sz="1200" dirty="0"/>
              <a:t>© University of Oxford 2023</a:t>
            </a:r>
          </a:p>
        </p:txBody>
      </p:sp>
      <p:pic>
        <p:nvPicPr>
          <p:cNvPr id="7" name="Picture 6">
            <a:extLst>
              <a:ext uri="{FF2B5EF4-FFF2-40B4-BE49-F238E27FC236}">
                <a16:creationId xmlns:a16="http://schemas.microsoft.com/office/drawing/2014/main" id="{3E3C5505-18E5-4446-9011-68688931BE3E}"/>
              </a:ext>
            </a:extLst>
          </p:cNvPr>
          <p:cNvPicPr>
            <a:picLocks noChangeAspect="1"/>
          </p:cNvPicPr>
          <p:nvPr userDrawn="1"/>
        </p:nvPicPr>
        <p:blipFill>
          <a:blip r:embed="rId5"/>
          <a:stretch>
            <a:fillRect/>
          </a:stretch>
        </p:blipFill>
        <p:spPr>
          <a:xfrm>
            <a:off x="10199076" y="79131"/>
            <a:ext cx="1887415" cy="486864"/>
          </a:xfrm>
          <a:prstGeom prst="rect">
            <a:avLst/>
          </a:prstGeom>
        </p:spPr>
      </p:pic>
    </p:spTree>
    <p:extLst>
      <p:ext uri="{BB962C8B-B14F-4D97-AF65-F5344CB8AC3E}">
        <p14:creationId xmlns:p14="http://schemas.microsoft.com/office/powerpoint/2010/main" val="3402220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xStyles>
    <p:titleStyle>
      <a:lvl1pPr algn="l" defTabSz="914400" rtl="0" eaLnBrk="1" latinLnBrk="0" hangingPunct="1">
        <a:lnSpc>
          <a:spcPct val="90000"/>
        </a:lnSpc>
        <a:spcBef>
          <a:spcPct val="0"/>
        </a:spcBef>
        <a:buNone/>
        <a:defRPr sz="4400" b="1" kern="1200">
          <a:solidFill>
            <a:srgbClr val="002060"/>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oundrySterling-MediumOSF" panose="02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oundrySterling-MediumOSF"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7.png"/><Relationship Id="rId7" Type="http://schemas.openxmlformats.org/officeDocument/2006/relationships/diagramData" Target="../diagrams/data3.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microsoft.com/office/2007/relationships/diagramDrawing" Target="../diagrams/drawing3.xml"/><Relationship Id="rId5" Type="http://schemas.openxmlformats.org/officeDocument/2006/relationships/image" Target="../media/image9.png"/><Relationship Id="rId10" Type="http://schemas.openxmlformats.org/officeDocument/2006/relationships/diagramColors" Target="../diagrams/colors3.xml"/><Relationship Id="rId4" Type="http://schemas.openxmlformats.org/officeDocument/2006/relationships/image" Target="../media/image8.png"/><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2E96B9A0-312C-E14F-99E6-F8B190546334}"/>
              </a:ext>
            </a:extLst>
          </p:cNvPr>
          <p:cNvSpPr txBox="1">
            <a:spLocks/>
          </p:cNvSpPr>
          <p:nvPr/>
        </p:nvSpPr>
        <p:spPr>
          <a:xfrm>
            <a:off x="537560" y="5222348"/>
            <a:ext cx="8748565" cy="104107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FoundrySterling-MediumOSF" panose="02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FoundrySterling-MediumOSF" panose="020005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FoundrySterling-MediumOSF" panose="020005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FoundrySterling-MediumOSF" panose="020005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FoundrySterling-MediumOSF" panose="020005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sz="3500" b="1">
              <a:solidFill>
                <a:srgbClr val="20365F"/>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99DEF34-E00A-4F3C-8ABA-0D7F4B7FDD37}"/>
              </a:ext>
            </a:extLst>
          </p:cNvPr>
          <p:cNvSpPr txBox="1">
            <a:spLocks/>
          </p:cNvSpPr>
          <p:nvPr/>
        </p:nvSpPr>
        <p:spPr>
          <a:xfrm>
            <a:off x="200863" y="5916958"/>
            <a:ext cx="3686569" cy="83888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b="1" kern="1200">
                <a:solidFill>
                  <a:schemeClr val="tx2"/>
                </a:solidFill>
                <a:latin typeface="FoundrySterling-Bold" panose="02000700000000000000" pitchFamily="2" charset="0"/>
                <a:ea typeface="+mj-ea"/>
                <a:cs typeface="+mj-cs"/>
              </a:defRPr>
            </a:lvl1pPr>
          </a:lstStyle>
          <a:p>
            <a:pPr algn="l">
              <a:spcBef>
                <a:spcPts val="1000"/>
              </a:spcBef>
            </a:pPr>
            <a:r>
              <a:rPr lang="en-US" sz="4000" dirty="0">
                <a:solidFill>
                  <a:srgbClr val="20365F"/>
                </a:solidFill>
                <a:latin typeface="Arial" panose="020B0604020202020204" pitchFamily="34" charset="0"/>
                <a:cs typeface="Arial" panose="020B0604020202020204" pitchFamily="34" charset="0"/>
              </a:rPr>
              <a:t>Focus</a:t>
            </a:r>
            <a:br>
              <a:rPr lang="en-US" sz="4400" dirty="0">
                <a:solidFill>
                  <a:srgbClr val="20365F"/>
                </a:solidFill>
                <a:latin typeface="Arial" panose="020B0604020202020204" pitchFamily="34" charset="0"/>
                <a:cs typeface="Arial" panose="020B0604020202020204" pitchFamily="34" charset="0"/>
              </a:rPr>
            </a:br>
            <a:r>
              <a:rPr lang="en-GB" sz="1400" b="0" dirty="0">
                <a:solidFill>
                  <a:srgbClr val="20365F"/>
                </a:solidFill>
                <a:latin typeface="Arial" panose="020B0604020202020204" pitchFamily="34" charset="0"/>
                <a:ea typeface="+mn-ea"/>
                <a:cs typeface="Arial" panose="020B0604020202020204" pitchFamily="34" charset="0"/>
              </a:rPr>
              <a:t>Collaborating, Enabling, Improving</a:t>
            </a:r>
            <a:endParaRPr lang="en-US" sz="4400" b="0" dirty="0">
              <a:solidFill>
                <a:srgbClr val="20365F"/>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A94B7FE8-4C39-4BB5-8704-44BDA998585E}"/>
              </a:ext>
            </a:extLst>
          </p:cNvPr>
          <p:cNvSpPr txBox="1">
            <a:spLocks/>
          </p:cNvSpPr>
          <p:nvPr/>
        </p:nvSpPr>
        <p:spPr>
          <a:xfrm>
            <a:off x="361545" y="3357717"/>
            <a:ext cx="11468909" cy="238516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FoundrySterling-MediumOSF" panose="02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FoundrySterling-MediumOSF" panose="020005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FoundrySterling-MediumOSF" panose="020005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FoundrySterling-MediumOSF" panose="020005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FoundrySterling-MediumOSF" panose="02000500000000000000"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4000" b="1" dirty="0">
                <a:solidFill>
                  <a:srgbClr val="20365F"/>
                </a:solidFill>
                <a:latin typeface="Arial"/>
                <a:cs typeface="Arial"/>
              </a:rPr>
              <a:t>The Service Assessment Model (SAM) for Service Reviews in departments and faculties:</a:t>
            </a:r>
            <a:endParaRPr lang="en-US" sz="4000" dirty="0">
              <a:solidFill>
                <a:srgbClr val="20365F"/>
              </a:solidFill>
              <a:latin typeface="Arial"/>
              <a:cs typeface="Arial"/>
            </a:endParaRPr>
          </a:p>
          <a:p>
            <a:r>
              <a:rPr lang="en-GB" sz="4000" b="1" dirty="0">
                <a:solidFill>
                  <a:srgbClr val="20365F"/>
                </a:solidFill>
                <a:latin typeface="Arial"/>
                <a:cs typeface="Arial"/>
              </a:rPr>
              <a:t>A guide and a model SAM</a:t>
            </a:r>
            <a:endParaRPr lang="en-GB" sz="3600" b="1" dirty="0">
              <a:solidFill>
                <a:srgbClr val="20365F"/>
              </a:solidFill>
              <a:latin typeface="Arial" panose="020B0604020202020204" pitchFamily="34" charset="0"/>
              <a:cs typeface="Arial" panose="020B0604020202020204" pitchFamily="34" charset="0"/>
            </a:endParaRPr>
          </a:p>
          <a:p>
            <a:endParaRPr lang="en-US" sz="3200" dirty="0">
              <a:solidFill>
                <a:srgbClr val="20365F"/>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76247B41-A3B0-CE1D-5E88-C664811B50E7}"/>
              </a:ext>
            </a:extLst>
          </p:cNvPr>
          <p:cNvSpPr txBox="1">
            <a:spLocks/>
          </p:cNvSpPr>
          <p:nvPr/>
        </p:nvSpPr>
        <p:spPr>
          <a:xfrm>
            <a:off x="200863" y="249646"/>
            <a:ext cx="2488723" cy="909373"/>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4800" b="1">
              <a:solidFill>
                <a:schemeClr val="bg1"/>
              </a:solidFill>
              <a:latin typeface="FoundrySterling-BookOSF"/>
            </a:endParaRPr>
          </a:p>
          <a:p>
            <a:pPr algn="ctr"/>
            <a:endParaRPr lang="en-US" sz="2800">
              <a:solidFill>
                <a:srgbClr val="20365F"/>
              </a:solidFill>
              <a:highlight>
                <a:srgbClr val="FFFF00"/>
              </a:highlight>
              <a:latin typeface="Helvetica" pitchFamily="2" charset="0"/>
            </a:endParaRPr>
          </a:p>
        </p:txBody>
      </p:sp>
    </p:spTree>
    <p:extLst>
      <p:ext uri="{BB962C8B-B14F-4D97-AF65-F5344CB8AC3E}">
        <p14:creationId xmlns:p14="http://schemas.microsoft.com/office/powerpoint/2010/main" val="4216602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98C3DA-498C-45DF-AD7A-A21820D3BFC0}"/>
              </a:ext>
            </a:extLst>
          </p:cNvPr>
          <p:cNvPicPr>
            <a:picLocks noChangeAspect="1"/>
          </p:cNvPicPr>
          <p:nvPr/>
        </p:nvPicPr>
        <p:blipFill>
          <a:blip r:embed="rId3"/>
          <a:stretch>
            <a:fillRect/>
          </a:stretch>
        </p:blipFill>
        <p:spPr>
          <a:xfrm>
            <a:off x="207724" y="182465"/>
            <a:ext cx="1104617" cy="1152000"/>
          </a:xfrm>
          <a:prstGeom prst="rect">
            <a:avLst/>
          </a:prstGeom>
        </p:spPr>
      </p:pic>
      <p:sp>
        <p:nvSpPr>
          <p:cNvPr id="5" name="TextBox 4">
            <a:extLst>
              <a:ext uri="{FF2B5EF4-FFF2-40B4-BE49-F238E27FC236}">
                <a16:creationId xmlns:a16="http://schemas.microsoft.com/office/drawing/2014/main" id="{EE2E5CE8-8194-4728-8599-A24D912C5757}"/>
              </a:ext>
            </a:extLst>
          </p:cNvPr>
          <p:cNvSpPr txBox="1"/>
          <p:nvPr/>
        </p:nvSpPr>
        <p:spPr>
          <a:xfrm>
            <a:off x="996960" y="1331670"/>
            <a:ext cx="9130874" cy="369332"/>
          </a:xfrm>
          <a:prstGeom prst="rect">
            <a:avLst/>
          </a:prstGeom>
          <a:noFill/>
        </p:spPr>
        <p:txBody>
          <a:bodyPr wrap="square" lIns="91440" tIns="45720" rIns="91440" bIns="45720" rtlCol="0" anchor="ctr">
            <a:spAutoFit/>
          </a:bodyPr>
          <a:lstStyle/>
          <a:p>
            <a:r>
              <a:rPr lang="en-GB" dirty="0">
                <a:latin typeface="Arial"/>
                <a:ea typeface="+mn-lt"/>
                <a:cs typeface="+mn-lt"/>
              </a:rPr>
              <a:t>This component considers how the service is structured to support delivery.</a:t>
            </a:r>
          </a:p>
        </p:txBody>
      </p:sp>
      <p:grpSp>
        <p:nvGrpSpPr>
          <p:cNvPr id="3" name="Group 2">
            <a:extLst>
              <a:ext uri="{FF2B5EF4-FFF2-40B4-BE49-F238E27FC236}">
                <a16:creationId xmlns:a16="http://schemas.microsoft.com/office/drawing/2014/main" id="{FA196928-6F83-4ECF-A6AF-F405A2272AA1}"/>
              </a:ext>
            </a:extLst>
          </p:cNvPr>
          <p:cNvGrpSpPr/>
          <p:nvPr/>
        </p:nvGrpSpPr>
        <p:grpSpPr>
          <a:xfrm>
            <a:off x="481204" y="2110886"/>
            <a:ext cx="11219031" cy="3698112"/>
            <a:chOff x="486484" y="1927437"/>
            <a:chExt cx="11219031" cy="3221849"/>
          </a:xfrm>
        </p:grpSpPr>
        <p:sp>
          <p:nvSpPr>
            <p:cNvPr id="4" name="Freeform: Shape 3">
              <a:extLst>
                <a:ext uri="{FF2B5EF4-FFF2-40B4-BE49-F238E27FC236}">
                  <a16:creationId xmlns:a16="http://schemas.microsoft.com/office/drawing/2014/main" id="{BCBFA8A4-B14C-4F3F-85FC-C6E3F73665FF}"/>
                </a:ext>
              </a:extLst>
            </p:cNvPr>
            <p:cNvSpPr/>
            <p:nvPr/>
          </p:nvSpPr>
          <p:spPr>
            <a:xfrm>
              <a:off x="486484" y="1927437"/>
              <a:ext cx="253824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endParaRPr lang="en-US" sz="1800" kern="1200">
                <a:latin typeface="Arial Narrow" panose="020B0606020202030204" pitchFamily="34" charset="0"/>
              </a:endParaRPr>
            </a:p>
          </p:txBody>
        </p:sp>
        <p:sp>
          <p:nvSpPr>
            <p:cNvPr id="9" name="Freeform: Shape 8">
              <a:extLst>
                <a:ext uri="{FF2B5EF4-FFF2-40B4-BE49-F238E27FC236}">
                  <a16:creationId xmlns:a16="http://schemas.microsoft.com/office/drawing/2014/main" id="{99FA01B6-9D41-41C0-B3B5-9ED8CD74AA5D}"/>
                </a:ext>
              </a:extLst>
            </p:cNvPr>
            <p:cNvSpPr/>
            <p:nvPr/>
          </p:nvSpPr>
          <p:spPr>
            <a:xfrm>
              <a:off x="486484" y="2690097"/>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3</a:t>
              </a:r>
            </a:p>
          </p:txBody>
        </p:sp>
        <p:sp>
          <p:nvSpPr>
            <p:cNvPr id="11" name="Freeform: Shape 10">
              <a:extLst>
                <a:ext uri="{FF2B5EF4-FFF2-40B4-BE49-F238E27FC236}">
                  <a16:creationId xmlns:a16="http://schemas.microsoft.com/office/drawing/2014/main" id="{C554F8A9-1AD8-4253-8D18-DD590B41A964}"/>
                </a:ext>
              </a:extLst>
            </p:cNvPr>
            <p:cNvSpPr/>
            <p:nvPr/>
          </p:nvSpPr>
          <p:spPr>
            <a:xfrm>
              <a:off x="486484" y="3546755"/>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2</a:t>
              </a:r>
            </a:p>
          </p:txBody>
        </p:sp>
        <p:sp>
          <p:nvSpPr>
            <p:cNvPr id="13" name="Freeform: Shape 12">
              <a:extLst>
                <a:ext uri="{FF2B5EF4-FFF2-40B4-BE49-F238E27FC236}">
                  <a16:creationId xmlns:a16="http://schemas.microsoft.com/office/drawing/2014/main" id="{8AC7DFA0-FBEE-4EFF-972F-C0D23A62BFD1}"/>
                </a:ext>
              </a:extLst>
            </p:cNvPr>
            <p:cNvSpPr/>
            <p:nvPr/>
          </p:nvSpPr>
          <p:spPr>
            <a:xfrm>
              <a:off x="486484" y="4403411"/>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1</a:t>
              </a:r>
            </a:p>
          </p:txBody>
        </p:sp>
        <p:sp>
          <p:nvSpPr>
            <p:cNvPr id="14" name="Freeform: Shape 13">
              <a:extLst>
                <a:ext uri="{FF2B5EF4-FFF2-40B4-BE49-F238E27FC236}">
                  <a16:creationId xmlns:a16="http://schemas.microsoft.com/office/drawing/2014/main" id="{5C8D7F39-5F9B-4732-83D9-0460817182CF}"/>
                </a:ext>
              </a:extLst>
            </p:cNvPr>
            <p:cNvSpPr/>
            <p:nvPr/>
          </p:nvSpPr>
          <p:spPr>
            <a:xfrm>
              <a:off x="76531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algn="ctr" defTabSz="800100">
                <a:lnSpc>
                  <a:spcPct val="90000"/>
                </a:lnSpc>
                <a:spcBef>
                  <a:spcPct val="0"/>
                </a:spcBef>
                <a:spcAft>
                  <a:spcPct val="35000"/>
                </a:spcAft>
              </a:pPr>
              <a:r>
                <a:rPr lang="en-GB" b="1">
                  <a:latin typeface="Arial"/>
                </a:rPr>
                <a:t>Strategy and planning</a:t>
              </a:r>
              <a:endParaRPr lang="en-US">
                <a:latin typeface="Arial"/>
              </a:endParaRPr>
            </a:p>
          </p:txBody>
        </p:sp>
        <p:sp>
          <p:nvSpPr>
            <p:cNvPr id="16" name="Freeform: Shape 15">
              <a:extLst>
                <a:ext uri="{FF2B5EF4-FFF2-40B4-BE49-F238E27FC236}">
                  <a16:creationId xmlns:a16="http://schemas.microsoft.com/office/drawing/2014/main" id="{02D8FD14-445D-4586-B0CA-73926DEE80A8}"/>
                </a:ext>
              </a:extLst>
            </p:cNvPr>
            <p:cNvSpPr/>
            <p:nvPr/>
          </p:nvSpPr>
          <p:spPr>
            <a:xfrm>
              <a:off x="76531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dirty="0">
                  <a:latin typeface="Arial"/>
                </a:rPr>
                <a:t>Forward-looking strategy with detailed (and appropriately funded) service plans aligned with local and central university objectives</a:t>
              </a:r>
            </a:p>
          </p:txBody>
        </p:sp>
        <p:sp>
          <p:nvSpPr>
            <p:cNvPr id="19" name="Freeform: Shape 18">
              <a:extLst>
                <a:ext uri="{FF2B5EF4-FFF2-40B4-BE49-F238E27FC236}">
                  <a16:creationId xmlns:a16="http://schemas.microsoft.com/office/drawing/2014/main" id="{BE373294-0940-4D0D-91BD-E1FBCAF3110B}"/>
                </a:ext>
              </a:extLst>
            </p:cNvPr>
            <p:cNvSpPr/>
            <p:nvPr/>
          </p:nvSpPr>
          <p:spPr>
            <a:xfrm>
              <a:off x="76531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Service delivery is recognised as a distinct responsibility within the operating area</a:t>
              </a:r>
              <a:endParaRPr lang="en-US" sz="1400">
                <a:latin typeface="Arial"/>
              </a:endParaRPr>
            </a:p>
          </p:txBody>
        </p:sp>
        <p:sp>
          <p:nvSpPr>
            <p:cNvPr id="21" name="Freeform: Shape 20">
              <a:extLst>
                <a:ext uri="{FF2B5EF4-FFF2-40B4-BE49-F238E27FC236}">
                  <a16:creationId xmlns:a16="http://schemas.microsoft.com/office/drawing/2014/main" id="{14D2EF9F-3A47-4DDD-9D0D-A73646A0E946}"/>
                </a:ext>
              </a:extLst>
            </p:cNvPr>
            <p:cNvSpPr/>
            <p:nvPr/>
          </p:nvSpPr>
          <p:spPr>
            <a:xfrm>
              <a:off x="76531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No evidence or recognition of the contribution made by the service in local strategy; activity is reactive</a:t>
              </a:r>
              <a:endParaRPr lang="en-US" sz="1400">
                <a:latin typeface="Arial"/>
              </a:endParaRPr>
            </a:p>
          </p:txBody>
        </p:sp>
        <p:sp>
          <p:nvSpPr>
            <p:cNvPr id="22" name="Freeform: Shape 21">
              <a:extLst>
                <a:ext uri="{FF2B5EF4-FFF2-40B4-BE49-F238E27FC236}">
                  <a16:creationId xmlns:a16="http://schemas.microsoft.com/office/drawing/2014/main" id="{2C6196EB-9B5D-4AD7-B391-337765444114}"/>
                </a:ext>
              </a:extLst>
            </p:cNvPr>
            <p:cNvSpPr/>
            <p:nvPr/>
          </p:nvSpPr>
          <p:spPr>
            <a:xfrm>
              <a:off x="444787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algn="ctr" defTabSz="800100">
                <a:lnSpc>
                  <a:spcPct val="90000"/>
                </a:lnSpc>
                <a:spcBef>
                  <a:spcPct val="0"/>
                </a:spcBef>
                <a:spcAft>
                  <a:spcPct val="35000"/>
                </a:spcAft>
              </a:pPr>
              <a:r>
                <a:rPr lang="en-GB" b="1" dirty="0">
                  <a:latin typeface="Arial"/>
                </a:rPr>
                <a:t>Governance/oversight</a:t>
              </a:r>
            </a:p>
          </p:txBody>
        </p:sp>
        <p:sp>
          <p:nvSpPr>
            <p:cNvPr id="24" name="Freeform: Shape 23">
              <a:extLst>
                <a:ext uri="{FF2B5EF4-FFF2-40B4-BE49-F238E27FC236}">
                  <a16:creationId xmlns:a16="http://schemas.microsoft.com/office/drawing/2014/main" id="{219992D5-A4BE-492B-8B9D-11A5924538F9}"/>
                </a:ext>
              </a:extLst>
            </p:cNvPr>
            <p:cNvSpPr/>
            <p:nvPr/>
          </p:nvSpPr>
          <p:spPr>
            <a:xfrm>
              <a:off x="444787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Senior governance bodies actively show interest and participate in the direction of the service</a:t>
              </a:r>
            </a:p>
          </p:txBody>
        </p:sp>
        <p:sp>
          <p:nvSpPr>
            <p:cNvPr id="26" name="Freeform: Shape 25">
              <a:extLst>
                <a:ext uri="{FF2B5EF4-FFF2-40B4-BE49-F238E27FC236}">
                  <a16:creationId xmlns:a16="http://schemas.microsoft.com/office/drawing/2014/main" id="{69B0D5D5-C7FF-4088-B90F-C23FC86D50A5}"/>
                </a:ext>
              </a:extLst>
            </p:cNvPr>
            <p:cNvSpPr/>
            <p:nvPr/>
          </p:nvSpPr>
          <p:spPr>
            <a:xfrm>
              <a:off x="444787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The service is actively represented and contributes at relevant leadership level </a:t>
              </a:r>
              <a:endParaRPr lang="en-US" sz="1400">
                <a:latin typeface="Arial"/>
              </a:endParaRPr>
            </a:p>
          </p:txBody>
        </p:sp>
        <p:sp>
          <p:nvSpPr>
            <p:cNvPr id="28" name="Freeform: Shape 27">
              <a:extLst>
                <a:ext uri="{FF2B5EF4-FFF2-40B4-BE49-F238E27FC236}">
                  <a16:creationId xmlns:a16="http://schemas.microsoft.com/office/drawing/2014/main" id="{B6BA80DF-B88F-4E37-872E-82ABC99E2553}"/>
                </a:ext>
              </a:extLst>
            </p:cNvPr>
            <p:cNvSpPr/>
            <p:nvPr/>
          </p:nvSpPr>
          <p:spPr>
            <a:xfrm>
              <a:off x="444787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No evidence of reporting to senior leadership or governance bodies</a:t>
              </a:r>
            </a:p>
          </p:txBody>
        </p:sp>
        <p:sp>
          <p:nvSpPr>
            <p:cNvPr id="29" name="Freeform: Shape 28">
              <a:extLst>
                <a:ext uri="{FF2B5EF4-FFF2-40B4-BE49-F238E27FC236}">
                  <a16:creationId xmlns:a16="http://schemas.microsoft.com/office/drawing/2014/main" id="{DC8EBA14-DF6E-41CA-BB27-5281EA652C57}"/>
                </a:ext>
              </a:extLst>
            </p:cNvPr>
            <p:cNvSpPr/>
            <p:nvPr/>
          </p:nvSpPr>
          <p:spPr>
            <a:xfrm>
              <a:off x="813043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algn="ctr" defTabSz="800100">
                <a:lnSpc>
                  <a:spcPct val="90000"/>
                </a:lnSpc>
                <a:spcBef>
                  <a:spcPct val="0"/>
                </a:spcBef>
                <a:spcAft>
                  <a:spcPct val="35000"/>
                </a:spcAft>
              </a:pPr>
              <a:r>
                <a:rPr lang="en-GB" b="1">
                  <a:latin typeface="Arial"/>
                </a:rPr>
                <a:t>Value for money*</a:t>
              </a:r>
            </a:p>
          </p:txBody>
        </p:sp>
        <p:sp>
          <p:nvSpPr>
            <p:cNvPr id="31" name="Freeform: Shape 30">
              <a:extLst>
                <a:ext uri="{FF2B5EF4-FFF2-40B4-BE49-F238E27FC236}">
                  <a16:creationId xmlns:a16="http://schemas.microsoft.com/office/drawing/2014/main" id="{FBDD690A-945A-4301-8EA3-BDFD1C39EF72}"/>
                </a:ext>
              </a:extLst>
            </p:cNvPr>
            <p:cNvSpPr/>
            <p:nvPr/>
          </p:nvSpPr>
          <p:spPr>
            <a:xfrm>
              <a:off x="813043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Organisation of the service and location of responsibilities represents best value for money to the department</a:t>
              </a:r>
              <a:endParaRPr lang="en-US" sz="1400" kern="1200">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A326E1D9-8E67-4CE9-A29B-17C22F92355F}"/>
                </a:ext>
              </a:extLst>
            </p:cNvPr>
            <p:cNvSpPr/>
            <p:nvPr/>
          </p:nvSpPr>
          <p:spPr>
            <a:xfrm>
              <a:off x="813043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Evidence of consideration of the need for a balanced distribution of work. </a:t>
              </a:r>
              <a:endParaRPr lang="en-GB" sz="1400">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A20D9923-1AFC-4E14-A8B3-3CD58D748750}"/>
                </a:ext>
              </a:extLst>
            </p:cNvPr>
            <p:cNvSpPr/>
            <p:nvPr/>
          </p:nvSpPr>
          <p:spPr>
            <a:xfrm>
              <a:off x="813043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No evidence of any consideration of value for money or distribution of workload.</a:t>
              </a:r>
              <a:endParaRPr lang="en-GB" sz="1400">
                <a:latin typeface="Arial" panose="020B0604020202020204" pitchFamily="34" charset="0"/>
                <a:cs typeface="Arial" panose="020B0604020202020204" pitchFamily="34" charset="0"/>
              </a:endParaRPr>
            </a:p>
          </p:txBody>
        </p:sp>
      </p:grpSp>
      <p:sp>
        <p:nvSpPr>
          <p:cNvPr id="8" name="Rectangle 7">
            <a:extLst>
              <a:ext uri="{FF2B5EF4-FFF2-40B4-BE49-F238E27FC236}">
                <a16:creationId xmlns:a16="http://schemas.microsoft.com/office/drawing/2014/main" id="{1D04BDEB-7CB4-476B-8B6F-554302B1FBFD}"/>
              </a:ext>
            </a:extLst>
          </p:cNvPr>
          <p:cNvSpPr/>
          <p:nvPr/>
        </p:nvSpPr>
        <p:spPr>
          <a:xfrm>
            <a:off x="481204" y="6130313"/>
            <a:ext cx="10248368" cy="461665"/>
          </a:xfrm>
          <a:prstGeom prst="rect">
            <a:avLst/>
          </a:prstGeom>
        </p:spPr>
        <p:txBody>
          <a:bodyPr wrap="square">
            <a:spAutoFit/>
          </a:bodyPr>
          <a:lstStyle/>
          <a:p>
            <a:r>
              <a:rPr lang="en-GB" sz="1200">
                <a:latin typeface="Arial"/>
                <a:cs typeface="Arial"/>
              </a:rPr>
              <a:t>* The University does not currently use a single definition of ‘value for money’. Pending availability of such, this category considers overall workload distribution so that economies made in one area of the service do not inadvertently create additional costs or work burden elsewhere.</a:t>
            </a:r>
            <a:endParaRPr lang="en-GB" sz="1200"/>
          </a:p>
        </p:txBody>
      </p:sp>
      <p:sp>
        <p:nvSpPr>
          <p:cNvPr id="23" name="TextBox 22">
            <a:extLst>
              <a:ext uri="{FF2B5EF4-FFF2-40B4-BE49-F238E27FC236}">
                <a16:creationId xmlns:a16="http://schemas.microsoft.com/office/drawing/2014/main" id="{825B8724-9A03-464A-A1DE-712D7AEE19C7}"/>
              </a:ext>
            </a:extLst>
          </p:cNvPr>
          <p:cNvSpPr txBox="1"/>
          <p:nvPr/>
        </p:nvSpPr>
        <p:spPr>
          <a:xfrm>
            <a:off x="1446391" y="236401"/>
            <a:ext cx="8232013" cy="646331"/>
          </a:xfrm>
          <a:prstGeom prst="rect">
            <a:avLst/>
          </a:prstGeom>
          <a:noFill/>
        </p:spPr>
        <p:txBody>
          <a:bodyPr wrap="square" rtlCol="0">
            <a:spAutoFit/>
          </a:bodyPr>
          <a:lstStyle/>
          <a:p>
            <a:pPr lvl="0"/>
            <a:r>
              <a:rPr lang="en-GB" sz="3600" dirty="0">
                <a:solidFill>
                  <a:srgbClr val="000000"/>
                </a:solidFill>
                <a:latin typeface="Arial"/>
                <a:cs typeface="Arial"/>
              </a:rPr>
              <a:t>Organisation and funding</a:t>
            </a:r>
          </a:p>
        </p:txBody>
      </p:sp>
    </p:spTree>
    <p:extLst>
      <p:ext uri="{BB962C8B-B14F-4D97-AF65-F5344CB8AC3E}">
        <p14:creationId xmlns:p14="http://schemas.microsoft.com/office/powerpoint/2010/main" val="202933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98C3DA-498C-45DF-AD7A-A21820D3BFC0}"/>
              </a:ext>
            </a:extLst>
          </p:cNvPr>
          <p:cNvPicPr>
            <a:picLocks noChangeAspect="1"/>
          </p:cNvPicPr>
          <p:nvPr/>
        </p:nvPicPr>
        <p:blipFill>
          <a:blip r:embed="rId3"/>
          <a:stretch>
            <a:fillRect/>
          </a:stretch>
        </p:blipFill>
        <p:spPr>
          <a:xfrm>
            <a:off x="140028" y="182465"/>
            <a:ext cx="1104617" cy="1152000"/>
          </a:xfrm>
          <a:prstGeom prst="rect">
            <a:avLst/>
          </a:prstGeom>
        </p:spPr>
      </p:pic>
      <p:sp>
        <p:nvSpPr>
          <p:cNvPr id="5" name="TextBox 4">
            <a:extLst>
              <a:ext uri="{FF2B5EF4-FFF2-40B4-BE49-F238E27FC236}">
                <a16:creationId xmlns:a16="http://schemas.microsoft.com/office/drawing/2014/main" id="{EE2E5CE8-8194-4728-8599-A24D912C5757}"/>
              </a:ext>
            </a:extLst>
          </p:cNvPr>
          <p:cNvSpPr txBox="1"/>
          <p:nvPr/>
        </p:nvSpPr>
        <p:spPr>
          <a:xfrm>
            <a:off x="996960" y="1331469"/>
            <a:ext cx="10821414" cy="646331"/>
          </a:xfrm>
          <a:prstGeom prst="rect">
            <a:avLst/>
          </a:prstGeom>
          <a:noFill/>
        </p:spPr>
        <p:txBody>
          <a:bodyPr wrap="square" lIns="91440" tIns="45720" rIns="91440" bIns="45720" rtlCol="0" anchor="ctr">
            <a:spAutoFit/>
          </a:bodyPr>
          <a:lstStyle/>
          <a:p>
            <a:r>
              <a:rPr lang="en-GB" dirty="0">
                <a:latin typeface="Arial"/>
                <a:ea typeface="+mn-lt"/>
                <a:cs typeface="+mn-lt"/>
              </a:rPr>
              <a:t>This component considers connections across and between all levels of the University: team, department, division and centre</a:t>
            </a:r>
            <a:endParaRPr lang="en-GB"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FA196928-6F83-4ECF-A6AF-F405A2272AA1}"/>
              </a:ext>
            </a:extLst>
          </p:cNvPr>
          <p:cNvGrpSpPr/>
          <p:nvPr/>
        </p:nvGrpSpPr>
        <p:grpSpPr>
          <a:xfrm>
            <a:off x="248355" y="2425518"/>
            <a:ext cx="11695289" cy="3698112"/>
            <a:chOff x="486484" y="1927437"/>
            <a:chExt cx="7536471" cy="3221849"/>
          </a:xfrm>
        </p:grpSpPr>
        <p:sp>
          <p:nvSpPr>
            <p:cNvPr id="4" name="Freeform: Shape 3">
              <a:extLst>
                <a:ext uri="{FF2B5EF4-FFF2-40B4-BE49-F238E27FC236}">
                  <a16:creationId xmlns:a16="http://schemas.microsoft.com/office/drawing/2014/main" id="{BCBFA8A4-B14C-4F3F-85FC-C6E3F73665FF}"/>
                </a:ext>
              </a:extLst>
            </p:cNvPr>
            <p:cNvSpPr/>
            <p:nvPr/>
          </p:nvSpPr>
          <p:spPr>
            <a:xfrm>
              <a:off x="486484" y="1927437"/>
              <a:ext cx="253824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endParaRPr lang="en-US" sz="1800" kern="1200">
                <a:latin typeface="Arial Narrow" panose="020B0606020202030204" pitchFamily="34" charset="0"/>
              </a:endParaRPr>
            </a:p>
          </p:txBody>
        </p:sp>
        <p:sp>
          <p:nvSpPr>
            <p:cNvPr id="9" name="Freeform: Shape 8">
              <a:extLst>
                <a:ext uri="{FF2B5EF4-FFF2-40B4-BE49-F238E27FC236}">
                  <a16:creationId xmlns:a16="http://schemas.microsoft.com/office/drawing/2014/main" id="{99FA01B6-9D41-41C0-B3B5-9ED8CD74AA5D}"/>
                </a:ext>
              </a:extLst>
            </p:cNvPr>
            <p:cNvSpPr/>
            <p:nvPr/>
          </p:nvSpPr>
          <p:spPr>
            <a:xfrm>
              <a:off x="486484" y="2690097"/>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3</a:t>
              </a:r>
            </a:p>
          </p:txBody>
        </p:sp>
        <p:sp>
          <p:nvSpPr>
            <p:cNvPr id="11" name="Freeform: Shape 10">
              <a:extLst>
                <a:ext uri="{FF2B5EF4-FFF2-40B4-BE49-F238E27FC236}">
                  <a16:creationId xmlns:a16="http://schemas.microsoft.com/office/drawing/2014/main" id="{C554F8A9-1AD8-4253-8D18-DD590B41A964}"/>
                </a:ext>
              </a:extLst>
            </p:cNvPr>
            <p:cNvSpPr/>
            <p:nvPr/>
          </p:nvSpPr>
          <p:spPr>
            <a:xfrm>
              <a:off x="486484" y="3546755"/>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2</a:t>
              </a:r>
            </a:p>
          </p:txBody>
        </p:sp>
        <p:sp>
          <p:nvSpPr>
            <p:cNvPr id="13" name="Freeform: Shape 12">
              <a:extLst>
                <a:ext uri="{FF2B5EF4-FFF2-40B4-BE49-F238E27FC236}">
                  <a16:creationId xmlns:a16="http://schemas.microsoft.com/office/drawing/2014/main" id="{8AC7DFA0-FBEE-4EFF-972F-C0D23A62BFD1}"/>
                </a:ext>
              </a:extLst>
            </p:cNvPr>
            <p:cNvSpPr/>
            <p:nvPr/>
          </p:nvSpPr>
          <p:spPr>
            <a:xfrm>
              <a:off x="486484" y="4403411"/>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1</a:t>
              </a:r>
            </a:p>
          </p:txBody>
        </p:sp>
        <p:sp>
          <p:nvSpPr>
            <p:cNvPr id="14" name="Freeform: Shape 13">
              <a:extLst>
                <a:ext uri="{FF2B5EF4-FFF2-40B4-BE49-F238E27FC236}">
                  <a16:creationId xmlns:a16="http://schemas.microsoft.com/office/drawing/2014/main" id="{5C8D7F39-5F9B-4732-83D9-0460817182CF}"/>
                </a:ext>
              </a:extLst>
            </p:cNvPr>
            <p:cNvSpPr/>
            <p:nvPr/>
          </p:nvSpPr>
          <p:spPr>
            <a:xfrm>
              <a:off x="76531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algn="ctr" defTabSz="800100">
                <a:lnSpc>
                  <a:spcPct val="90000"/>
                </a:lnSpc>
                <a:spcBef>
                  <a:spcPct val="0"/>
                </a:spcBef>
                <a:spcAft>
                  <a:spcPct val="35000"/>
                </a:spcAft>
              </a:pPr>
              <a:r>
                <a:rPr lang="en-GB" b="1">
                  <a:latin typeface="Arial"/>
                </a:rPr>
                <a:t>Customer management arrangements</a:t>
              </a:r>
            </a:p>
          </p:txBody>
        </p:sp>
        <p:sp>
          <p:nvSpPr>
            <p:cNvPr id="16" name="Freeform: Shape 15">
              <a:extLst>
                <a:ext uri="{FF2B5EF4-FFF2-40B4-BE49-F238E27FC236}">
                  <a16:creationId xmlns:a16="http://schemas.microsoft.com/office/drawing/2014/main" id="{02D8FD14-445D-4586-B0CA-73926DEE80A8}"/>
                </a:ext>
              </a:extLst>
            </p:cNvPr>
            <p:cNvSpPr/>
            <p:nvPr/>
          </p:nvSpPr>
          <p:spPr>
            <a:xfrm>
              <a:off x="76531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Routine mechanisms in place to identify existing and potential users’ needs; recognition that features of the service should be developed to meet them; users understand their role in supporting the service e.g. by contributing the right information first time around </a:t>
              </a:r>
              <a:endParaRPr lang="en-US" sz="1400" kern="1200">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BE373294-0940-4D0D-91BD-E1FBCAF3110B}"/>
                </a:ext>
              </a:extLst>
            </p:cNvPr>
            <p:cNvSpPr/>
            <p:nvPr/>
          </p:nvSpPr>
          <p:spPr>
            <a:xfrm>
              <a:off x="76531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Some degree of service user relationship management taking place</a:t>
              </a:r>
            </a:p>
          </p:txBody>
        </p:sp>
        <p:sp>
          <p:nvSpPr>
            <p:cNvPr id="21" name="Freeform: Shape 20">
              <a:extLst>
                <a:ext uri="{FF2B5EF4-FFF2-40B4-BE49-F238E27FC236}">
                  <a16:creationId xmlns:a16="http://schemas.microsoft.com/office/drawing/2014/main" id="{14D2EF9F-3A47-4DDD-9D0D-A73646A0E946}"/>
                </a:ext>
              </a:extLst>
            </p:cNvPr>
            <p:cNvSpPr/>
            <p:nvPr/>
          </p:nvSpPr>
          <p:spPr>
            <a:xfrm>
              <a:off x="76531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No recognition of the need to engage/manage relationships with service users</a:t>
              </a:r>
              <a:endParaRPr lang="en-US" sz="1400" kern="1200">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2C6196EB-9B5D-4AD7-B391-337765444114}"/>
                </a:ext>
              </a:extLst>
            </p:cNvPr>
            <p:cNvSpPr/>
            <p:nvPr/>
          </p:nvSpPr>
          <p:spPr>
            <a:xfrm>
              <a:off x="444787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algn="ctr" defTabSz="800100">
                <a:lnSpc>
                  <a:spcPct val="90000"/>
                </a:lnSpc>
                <a:spcBef>
                  <a:spcPct val="0"/>
                </a:spcBef>
                <a:spcAft>
                  <a:spcPct val="35000"/>
                </a:spcAft>
              </a:pPr>
              <a:r>
                <a:rPr lang="en-GB" b="1">
                  <a:latin typeface="Arial"/>
                </a:rPr>
                <a:t>Understanding of partners</a:t>
              </a:r>
            </a:p>
          </p:txBody>
        </p:sp>
        <p:sp>
          <p:nvSpPr>
            <p:cNvPr id="24" name="Freeform: Shape 23">
              <a:extLst>
                <a:ext uri="{FF2B5EF4-FFF2-40B4-BE49-F238E27FC236}">
                  <a16:creationId xmlns:a16="http://schemas.microsoft.com/office/drawing/2014/main" id="{219992D5-A4BE-492B-8B9D-11A5924538F9}"/>
                </a:ext>
              </a:extLst>
            </p:cNvPr>
            <p:cNvSpPr/>
            <p:nvPr/>
          </p:nvSpPr>
          <p:spPr>
            <a:xfrm>
              <a:off x="444787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Strong cross-cutting working arrangements in place both within the department and across the University, in pursuit of service-related goals and co-ordinated delivery</a:t>
              </a:r>
              <a:endParaRPr lang="en-GB" sz="1400">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69B0D5D5-C7FF-4088-B90F-C23FC86D50A5}"/>
                </a:ext>
              </a:extLst>
            </p:cNvPr>
            <p:cNvSpPr/>
            <p:nvPr/>
          </p:nvSpPr>
          <p:spPr>
            <a:xfrm>
              <a:off x="444787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Need recognised amongst service staff for working together and to mutual benefit; no formal arrangements in place</a:t>
              </a:r>
              <a:endParaRPr lang="en-US" sz="1400">
                <a:latin typeface="Arial"/>
              </a:endParaRPr>
            </a:p>
          </p:txBody>
        </p:sp>
        <p:sp>
          <p:nvSpPr>
            <p:cNvPr id="28" name="Freeform: Shape 27">
              <a:extLst>
                <a:ext uri="{FF2B5EF4-FFF2-40B4-BE49-F238E27FC236}">
                  <a16:creationId xmlns:a16="http://schemas.microsoft.com/office/drawing/2014/main" id="{B6BA80DF-B88F-4E37-872E-82ABC99E2553}"/>
                </a:ext>
              </a:extLst>
            </p:cNvPr>
            <p:cNvSpPr/>
            <p:nvPr/>
          </p:nvSpPr>
          <p:spPr>
            <a:xfrm>
              <a:off x="444787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No recognition of the need to join with colleagues in other areas to deliver better services </a:t>
              </a:r>
            </a:p>
          </p:txBody>
        </p:sp>
      </p:grpSp>
      <p:sp>
        <p:nvSpPr>
          <p:cNvPr id="17" name="TextBox 16">
            <a:extLst>
              <a:ext uri="{FF2B5EF4-FFF2-40B4-BE49-F238E27FC236}">
                <a16:creationId xmlns:a16="http://schemas.microsoft.com/office/drawing/2014/main" id="{AD2AF982-1D21-49E5-A481-CA1F87ED5897}"/>
              </a:ext>
            </a:extLst>
          </p:cNvPr>
          <p:cNvSpPr txBox="1"/>
          <p:nvPr/>
        </p:nvSpPr>
        <p:spPr>
          <a:xfrm>
            <a:off x="1446391" y="236401"/>
            <a:ext cx="8232013" cy="646331"/>
          </a:xfrm>
          <a:prstGeom prst="rect">
            <a:avLst/>
          </a:prstGeom>
          <a:noFill/>
        </p:spPr>
        <p:txBody>
          <a:bodyPr wrap="square" rtlCol="0">
            <a:spAutoFit/>
          </a:bodyPr>
          <a:lstStyle/>
          <a:p>
            <a:pPr lvl="0"/>
            <a:r>
              <a:rPr lang="en-GB" sz="3600" dirty="0">
                <a:solidFill>
                  <a:srgbClr val="000000"/>
                </a:solidFill>
                <a:latin typeface="Arial"/>
                <a:cs typeface="Arial"/>
              </a:rPr>
              <a:t>Customers and partners</a:t>
            </a:r>
          </a:p>
        </p:txBody>
      </p:sp>
    </p:spTree>
    <p:extLst>
      <p:ext uri="{BB962C8B-B14F-4D97-AF65-F5344CB8AC3E}">
        <p14:creationId xmlns:p14="http://schemas.microsoft.com/office/powerpoint/2010/main" val="106152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98C3DA-498C-45DF-AD7A-A21820D3BFC0}"/>
              </a:ext>
            </a:extLst>
          </p:cNvPr>
          <p:cNvPicPr>
            <a:picLocks noChangeAspect="1"/>
          </p:cNvPicPr>
          <p:nvPr/>
        </p:nvPicPr>
        <p:blipFill>
          <a:blip r:embed="rId3"/>
          <a:stretch>
            <a:fillRect/>
          </a:stretch>
        </p:blipFill>
        <p:spPr>
          <a:xfrm>
            <a:off x="213004" y="178788"/>
            <a:ext cx="1104617" cy="1152000"/>
          </a:xfrm>
          <a:prstGeom prst="rect">
            <a:avLst/>
          </a:prstGeom>
        </p:spPr>
      </p:pic>
      <p:grpSp>
        <p:nvGrpSpPr>
          <p:cNvPr id="3" name="Group 2">
            <a:extLst>
              <a:ext uri="{FF2B5EF4-FFF2-40B4-BE49-F238E27FC236}">
                <a16:creationId xmlns:a16="http://schemas.microsoft.com/office/drawing/2014/main" id="{FA196928-6F83-4ECF-A6AF-F405A2272AA1}"/>
              </a:ext>
            </a:extLst>
          </p:cNvPr>
          <p:cNvGrpSpPr/>
          <p:nvPr/>
        </p:nvGrpSpPr>
        <p:grpSpPr>
          <a:xfrm>
            <a:off x="486484" y="2002731"/>
            <a:ext cx="11219031" cy="3698112"/>
            <a:chOff x="486484" y="1927437"/>
            <a:chExt cx="11219031" cy="3221849"/>
          </a:xfrm>
        </p:grpSpPr>
        <p:sp>
          <p:nvSpPr>
            <p:cNvPr id="4" name="Freeform: Shape 3">
              <a:extLst>
                <a:ext uri="{FF2B5EF4-FFF2-40B4-BE49-F238E27FC236}">
                  <a16:creationId xmlns:a16="http://schemas.microsoft.com/office/drawing/2014/main" id="{BCBFA8A4-B14C-4F3F-85FC-C6E3F73665FF}"/>
                </a:ext>
              </a:extLst>
            </p:cNvPr>
            <p:cNvSpPr/>
            <p:nvPr/>
          </p:nvSpPr>
          <p:spPr>
            <a:xfrm>
              <a:off x="486484" y="1927437"/>
              <a:ext cx="253824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endParaRPr lang="en-US" sz="1800" kern="1200">
                <a:latin typeface="Arial Narrow" panose="020B0606020202030204" pitchFamily="34" charset="0"/>
              </a:endParaRPr>
            </a:p>
          </p:txBody>
        </p:sp>
        <p:sp>
          <p:nvSpPr>
            <p:cNvPr id="9" name="Freeform: Shape 8">
              <a:extLst>
                <a:ext uri="{FF2B5EF4-FFF2-40B4-BE49-F238E27FC236}">
                  <a16:creationId xmlns:a16="http://schemas.microsoft.com/office/drawing/2014/main" id="{99FA01B6-9D41-41C0-B3B5-9ED8CD74AA5D}"/>
                </a:ext>
              </a:extLst>
            </p:cNvPr>
            <p:cNvSpPr/>
            <p:nvPr/>
          </p:nvSpPr>
          <p:spPr>
            <a:xfrm>
              <a:off x="486484" y="2690097"/>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3</a:t>
              </a:r>
            </a:p>
          </p:txBody>
        </p:sp>
        <p:sp>
          <p:nvSpPr>
            <p:cNvPr id="11" name="Freeform: Shape 10">
              <a:extLst>
                <a:ext uri="{FF2B5EF4-FFF2-40B4-BE49-F238E27FC236}">
                  <a16:creationId xmlns:a16="http://schemas.microsoft.com/office/drawing/2014/main" id="{C554F8A9-1AD8-4253-8D18-DD590B41A964}"/>
                </a:ext>
              </a:extLst>
            </p:cNvPr>
            <p:cNvSpPr/>
            <p:nvPr/>
          </p:nvSpPr>
          <p:spPr>
            <a:xfrm>
              <a:off x="486484" y="3546755"/>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2</a:t>
              </a:r>
            </a:p>
          </p:txBody>
        </p:sp>
        <p:sp>
          <p:nvSpPr>
            <p:cNvPr id="13" name="Freeform: Shape 12">
              <a:extLst>
                <a:ext uri="{FF2B5EF4-FFF2-40B4-BE49-F238E27FC236}">
                  <a16:creationId xmlns:a16="http://schemas.microsoft.com/office/drawing/2014/main" id="{8AC7DFA0-FBEE-4EFF-972F-C0D23A62BFD1}"/>
                </a:ext>
              </a:extLst>
            </p:cNvPr>
            <p:cNvSpPr/>
            <p:nvPr/>
          </p:nvSpPr>
          <p:spPr>
            <a:xfrm>
              <a:off x="486484" y="4403411"/>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1</a:t>
              </a:r>
            </a:p>
          </p:txBody>
        </p:sp>
        <p:sp>
          <p:nvSpPr>
            <p:cNvPr id="14" name="Freeform: Shape 13">
              <a:extLst>
                <a:ext uri="{FF2B5EF4-FFF2-40B4-BE49-F238E27FC236}">
                  <a16:creationId xmlns:a16="http://schemas.microsoft.com/office/drawing/2014/main" id="{5C8D7F39-5F9B-4732-83D9-0460817182CF}"/>
                </a:ext>
              </a:extLst>
            </p:cNvPr>
            <p:cNvSpPr/>
            <p:nvPr/>
          </p:nvSpPr>
          <p:spPr>
            <a:xfrm>
              <a:off x="76531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marL="0" lvl="0" indent="0" algn="ctr" defTabSz="800100">
                <a:lnSpc>
                  <a:spcPct val="90000"/>
                </a:lnSpc>
                <a:spcBef>
                  <a:spcPct val="0"/>
                </a:spcBef>
                <a:spcAft>
                  <a:spcPct val="35000"/>
                </a:spcAft>
                <a:buNone/>
              </a:pPr>
              <a:r>
                <a:rPr lang="en-GB" sz="1800" b="1" i="0" u="none" kern="1200">
                  <a:latin typeface="Arial" panose="020B0604020202020204" pitchFamily="34" charset="0"/>
                  <a:cs typeface="Arial" panose="020B0604020202020204" pitchFamily="34" charset="0"/>
                </a:rPr>
                <a:t>_____________________</a:t>
              </a:r>
              <a:endParaRPr lang="en-US" sz="1800" kern="120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02D8FD14-445D-4586-B0CA-73926DEE80A8}"/>
                </a:ext>
              </a:extLst>
            </p:cNvPr>
            <p:cNvSpPr/>
            <p:nvPr/>
          </p:nvSpPr>
          <p:spPr>
            <a:xfrm>
              <a:off x="76531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dirty="0">
                  <a:solidFill>
                    <a:schemeClr val="tx1"/>
                  </a:solidFill>
                  <a:latin typeface="Arial" panose="020B0604020202020204" pitchFamily="34" charset="0"/>
                  <a:cs typeface="Arial" panose="020B0604020202020204" pitchFamily="34" charset="0"/>
                </a:rPr>
                <a:t>_____________________</a:t>
              </a:r>
              <a:endParaRPr lang="en-US" dirty="0">
                <a:solidFill>
                  <a:schemeClr val="tx1"/>
                </a:solidFill>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BE373294-0940-4D0D-91BD-E1FBCAF3110B}"/>
                </a:ext>
              </a:extLst>
            </p:cNvPr>
            <p:cNvSpPr/>
            <p:nvPr/>
          </p:nvSpPr>
          <p:spPr>
            <a:xfrm>
              <a:off x="76531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solidFill>
                    <a:prstClr val="black"/>
                  </a:solidFill>
                  <a:latin typeface="Arial" panose="020B0604020202020204" pitchFamily="34" charset="0"/>
                  <a:cs typeface="Arial" panose="020B0604020202020204" pitchFamily="34" charset="0"/>
                </a:rPr>
                <a:t>_____________________</a:t>
              </a:r>
              <a:endParaRPr lang="en-US">
                <a:solidFill>
                  <a:prstClr val="black"/>
                </a:solidFill>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14D2EF9F-3A47-4DDD-9D0D-A73646A0E946}"/>
                </a:ext>
              </a:extLst>
            </p:cNvPr>
            <p:cNvSpPr/>
            <p:nvPr/>
          </p:nvSpPr>
          <p:spPr>
            <a:xfrm>
              <a:off x="76531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solidFill>
                    <a:prstClr val="black"/>
                  </a:solidFill>
                  <a:latin typeface="Arial" panose="020B0604020202020204" pitchFamily="34" charset="0"/>
                  <a:cs typeface="Arial" panose="020B0604020202020204" pitchFamily="34" charset="0"/>
                </a:rPr>
                <a:t>_____________________</a:t>
              </a:r>
              <a:endParaRPr lang="en-US">
                <a:solidFill>
                  <a:prstClr val="black"/>
                </a:solidFill>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2C6196EB-9B5D-4AD7-B391-337765444114}"/>
                </a:ext>
              </a:extLst>
            </p:cNvPr>
            <p:cNvSpPr/>
            <p:nvPr/>
          </p:nvSpPr>
          <p:spPr>
            <a:xfrm>
              <a:off x="444787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latin typeface="Arial" panose="020B0604020202020204" pitchFamily="34" charset="0"/>
                  <a:cs typeface="Arial" panose="020B0604020202020204" pitchFamily="34" charset="0"/>
                </a:rPr>
                <a:t>_____________________</a:t>
              </a:r>
              <a:endParaRPr lang="en-US">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219992D5-A4BE-492B-8B9D-11A5924538F9}"/>
                </a:ext>
              </a:extLst>
            </p:cNvPr>
            <p:cNvSpPr/>
            <p:nvPr/>
          </p:nvSpPr>
          <p:spPr>
            <a:xfrm>
              <a:off x="444787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solidFill>
                    <a:prstClr val="black"/>
                  </a:solidFill>
                  <a:latin typeface="Arial" panose="020B0604020202020204" pitchFamily="34" charset="0"/>
                  <a:cs typeface="Arial" panose="020B0604020202020204" pitchFamily="34" charset="0"/>
                </a:rPr>
                <a:t>_____________________</a:t>
              </a:r>
              <a:endParaRPr lang="en-GB" sz="1400">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69B0D5D5-C7FF-4088-B90F-C23FC86D50A5}"/>
                </a:ext>
              </a:extLst>
            </p:cNvPr>
            <p:cNvSpPr/>
            <p:nvPr/>
          </p:nvSpPr>
          <p:spPr>
            <a:xfrm>
              <a:off x="444787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solidFill>
                    <a:prstClr val="black"/>
                  </a:solidFill>
                  <a:latin typeface="Arial" panose="020B0604020202020204" pitchFamily="34" charset="0"/>
                  <a:cs typeface="Arial" panose="020B0604020202020204" pitchFamily="34" charset="0"/>
                </a:rPr>
                <a:t>_____________________</a:t>
              </a:r>
              <a:endParaRPr lang="en-US">
                <a:solidFill>
                  <a:prstClr val="black"/>
                </a:solidFill>
                <a:latin typeface="Arial" panose="020B0604020202020204" pitchFamily="34" charset="0"/>
                <a:cs typeface="Arial" panose="020B0604020202020204" pitchFamily="34" charset="0"/>
              </a:endParaRPr>
            </a:p>
          </p:txBody>
        </p:sp>
        <p:sp>
          <p:nvSpPr>
            <p:cNvPr id="28" name="Freeform: Shape 27">
              <a:extLst>
                <a:ext uri="{FF2B5EF4-FFF2-40B4-BE49-F238E27FC236}">
                  <a16:creationId xmlns:a16="http://schemas.microsoft.com/office/drawing/2014/main" id="{B6BA80DF-B88F-4E37-872E-82ABC99E2553}"/>
                </a:ext>
              </a:extLst>
            </p:cNvPr>
            <p:cNvSpPr/>
            <p:nvPr/>
          </p:nvSpPr>
          <p:spPr>
            <a:xfrm>
              <a:off x="444787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solidFill>
                    <a:prstClr val="black"/>
                  </a:solidFill>
                  <a:latin typeface="Arial" panose="020B0604020202020204" pitchFamily="34" charset="0"/>
                  <a:cs typeface="Arial" panose="020B0604020202020204" pitchFamily="34" charset="0"/>
                </a:rPr>
                <a:t>_____________________</a:t>
              </a:r>
              <a:endParaRPr lang="en-US">
                <a:solidFill>
                  <a:prstClr val="black"/>
                </a:solidFill>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DC8EBA14-DF6E-41CA-BB27-5281EA652C57}"/>
                </a:ext>
              </a:extLst>
            </p:cNvPr>
            <p:cNvSpPr/>
            <p:nvPr/>
          </p:nvSpPr>
          <p:spPr>
            <a:xfrm>
              <a:off x="813043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algn="ctr" defTabSz="800100">
                <a:lnSpc>
                  <a:spcPct val="90000"/>
                </a:lnSpc>
                <a:spcBef>
                  <a:spcPct val="0"/>
                </a:spcBef>
                <a:spcAft>
                  <a:spcPct val="35000"/>
                </a:spcAft>
              </a:pPr>
              <a:r>
                <a:rPr lang="en-GB" b="1">
                  <a:latin typeface="Arial" panose="020B0604020202020204" pitchFamily="34" charset="0"/>
                  <a:cs typeface="Arial" panose="020B0604020202020204" pitchFamily="34" charset="0"/>
                </a:rPr>
                <a:t>_____________________</a:t>
              </a:r>
              <a:endParaRPr lang="en-US">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FBDD690A-945A-4301-8EA3-BDFD1C39EF72}"/>
                </a:ext>
              </a:extLst>
            </p:cNvPr>
            <p:cNvSpPr/>
            <p:nvPr/>
          </p:nvSpPr>
          <p:spPr>
            <a:xfrm>
              <a:off x="813043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solidFill>
                    <a:prstClr val="black"/>
                  </a:solidFill>
                  <a:latin typeface="Arial" panose="020B0604020202020204" pitchFamily="34" charset="0"/>
                  <a:cs typeface="Arial" panose="020B0604020202020204" pitchFamily="34" charset="0"/>
                </a:rPr>
                <a:t>_____________________</a:t>
              </a:r>
              <a:endParaRPr lang="en-US" sz="1400" kern="1200">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A326E1D9-8E67-4CE9-A29B-17C22F92355F}"/>
                </a:ext>
              </a:extLst>
            </p:cNvPr>
            <p:cNvSpPr/>
            <p:nvPr/>
          </p:nvSpPr>
          <p:spPr>
            <a:xfrm>
              <a:off x="813043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solidFill>
                    <a:prstClr val="black"/>
                  </a:solidFill>
                  <a:latin typeface="Arial" panose="020B0604020202020204" pitchFamily="34" charset="0"/>
                  <a:cs typeface="Arial" panose="020B0604020202020204" pitchFamily="34" charset="0"/>
                </a:rPr>
                <a:t>_____________________</a:t>
              </a:r>
              <a:endParaRPr lang="en-US">
                <a:solidFill>
                  <a:prstClr val="black"/>
                </a:solidFill>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A20D9923-1AFC-4E14-A8B3-3CD58D748750}"/>
                </a:ext>
              </a:extLst>
            </p:cNvPr>
            <p:cNvSpPr/>
            <p:nvPr/>
          </p:nvSpPr>
          <p:spPr>
            <a:xfrm>
              <a:off x="813043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solidFill>
                    <a:prstClr val="black"/>
                  </a:solidFill>
                  <a:latin typeface="Arial" panose="020B0604020202020204" pitchFamily="34" charset="0"/>
                  <a:cs typeface="Arial" panose="020B0604020202020204" pitchFamily="34" charset="0"/>
                </a:rPr>
                <a:t>_____________________</a:t>
              </a:r>
              <a:endParaRPr lang="en-US">
                <a:solidFill>
                  <a:prstClr val="black"/>
                </a:solidFill>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02E21F5F-27FD-475C-B8D0-EE3B0F091F35}"/>
              </a:ext>
            </a:extLst>
          </p:cNvPr>
          <p:cNvSpPr txBox="1"/>
          <p:nvPr/>
        </p:nvSpPr>
        <p:spPr>
          <a:xfrm>
            <a:off x="1446391" y="236401"/>
            <a:ext cx="8232013" cy="646331"/>
          </a:xfrm>
          <a:prstGeom prst="rect">
            <a:avLst/>
          </a:prstGeom>
          <a:noFill/>
        </p:spPr>
        <p:txBody>
          <a:bodyPr wrap="square" rtlCol="0">
            <a:spAutoFit/>
          </a:bodyPr>
          <a:lstStyle/>
          <a:p>
            <a:pPr lvl="0"/>
            <a:r>
              <a:rPr lang="en-GB" sz="3600" dirty="0">
                <a:solidFill>
                  <a:srgbClr val="000000"/>
                </a:solidFill>
                <a:latin typeface="Arial" panose="020B0604020202020204" pitchFamily="34" charset="0"/>
                <a:cs typeface="Arial" panose="020B0604020202020204" pitchFamily="34" charset="0"/>
              </a:rPr>
              <a:t>Specialist considerations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374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5714DE-876C-4BCD-9229-7E0356C78E56}"/>
              </a:ext>
            </a:extLst>
          </p:cNvPr>
          <p:cNvGrpSpPr>
            <a:grpSpLocks noChangeAspect="1"/>
          </p:cNvGrpSpPr>
          <p:nvPr/>
        </p:nvGrpSpPr>
        <p:grpSpPr>
          <a:xfrm>
            <a:off x="174605" y="132693"/>
            <a:ext cx="781154" cy="781154"/>
            <a:chOff x="756951" y="1081738"/>
            <a:chExt cx="1091530" cy="1091530"/>
          </a:xfrm>
        </p:grpSpPr>
        <p:sp>
          <p:nvSpPr>
            <p:cNvPr id="8" name="Oval 7">
              <a:extLst>
                <a:ext uri="{FF2B5EF4-FFF2-40B4-BE49-F238E27FC236}">
                  <a16:creationId xmlns:a16="http://schemas.microsoft.com/office/drawing/2014/main" id="{7E544355-80D0-480F-9EB5-98FE4163E4D3}"/>
                </a:ext>
              </a:extLst>
            </p:cNvPr>
            <p:cNvSpPr/>
            <p:nvPr/>
          </p:nvSpPr>
          <p:spPr>
            <a:xfrm>
              <a:off x="756951" y="1081738"/>
              <a:ext cx="1091530" cy="109153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B198DE37-9E17-40A0-991A-CFF8523907F3}"/>
                </a:ext>
              </a:extLst>
            </p:cNvPr>
            <p:cNvSpPr txBox="1"/>
            <p:nvPr/>
          </p:nvSpPr>
          <p:spPr>
            <a:xfrm>
              <a:off x="916802" y="1241589"/>
              <a:ext cx="771828" cy="7718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100" tIns="12700" rIns="85100" bIns="12700" numCol="1" spcCol="1270" anchor="ctr" anchorCtr="0">
              <a:noAutofit/>
            </a:bodyPr>
            <a:lstStyle/>
            <a:p>
              <a:pPr marL="0" lvl="0" indent="0" algn="ctr" defTabSz="2133600">
                <a:lnSpc>
                  <a:spcPct val="90000"/>
                </a:lnSpc>
                <a:spcBef>
                  <a:spcPct val="0"/>
                </a:spcBef>
                <a:spcAft>
                  <a:spcPct val="35000"/>
                </a:spcAft>
                <a:buNone/>
              </a:pPr>
              <a:r>
                <a:rPr lang="en-GB" sz="4800">
                  <a:latin typeface="Arial" panose="020B0604020202020204" pitchFamily="34" charset="0"/>
                  <a:cs typeface="Arial" panose="020B0604020202020204" pitchFamily="34" charset="0"/>
                </a:rPr>
                <a:t>3</a:t>
              </a:r>
              <a:endParaRPr lang="en-GB" sz="4800" kern="1200">
                <a:latin typeface="Arial" panose="020B0604020202020204" pitchFamily="34" charset="0"/>
                <a:cs typeface="Arial" panose="020B0604020202020204" pitchFamily="34" charset="0"/>
              </a:endParaRPr>
            </a:p>
          </p:txBody>
        </p:sp>
      </p:grpSp>
      <p:sp>
        <p:nvSpPr>
          <p:cNvPr id="201" name="TextBox 200">
            <a:extLst>
              <a:ext uri="{FF2B5EF4-FFF2-40B4-BE49-F238E27FC236}">
                <a16:creationId xmlns:a16="http://schemas.microsoft.com/office/drawing/2014/main" id="{6C38FD26-5B53-4D8A-9B1F-6A7A2261A327}"/>
              </a:ext>
            </a:extLst>
          </p:cNvPr>
          <p:cNvSpPr txBox="1"/>
          <p:nvPr/>
        </p:nvSpPr>
        <p:spPr>
          <a:xfrm>
            <a:off x="700453" y="3876369"/>
            <a:ext cx="10791094" cy="1754326"/>
          </a:xfrm>
          <a:prstGeom prst="rect">
            <a:avLst/>
          </a:prstGeom>
          <a:noFill/>
          <a:ln w="50800">
            <a:noFill/>
          </a:ln>
        </p:spPr>
        <p:txBody>
          <a:bodyPr wrap="square" lIns="91440" tIns="45720" rIns="91440" bIns="45720" rtlCol="0" anchor="t">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Review the SAM as developed with as many stakeholders (service</a:t>
            </a:r>
            <a:r>
              <a:rPr lang="en-GB" sz="14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providers,</a:t>
            </a:r>
            <a:r>
              <a:rPr lang="en-GB" sz="14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contributors,</a:t>
            </a:r>
            <a:r>
              <a:rPr lang="en-GB" sz="14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recipients,</a:t>
            </a:r>
            <a:r>
              <a:rPr lang="en-GB" sz="14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owners,</a:t>
            </a:r>
            <a:r>
              <a:rPr lang="en-GB" sz="14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etc) as possible to</a:t>
            </a:r>
            <a:r>
              <a:rPr lang="en-GB" sz="14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a:t>
            </a:r>
            <a:r>
              <a:rPr lang="en-GB" dirty="0">
                <a:latin typeface="Arial" panose="020B0604020202020204" pitchFamily="34" charset="0"/>
                <a:ea typeface="+mn-lt"/>
                <a:cs typeface="Arial" panose="020B0604020202020204" pitchFamily="34" charset="0"/>
              </a:rPr>
              <a:t>ptimise </a:t>
            </a:r>
            <a:r>
              <a:rPr lang="en-GB" dirty="0">
                <a:latin typeface="Arial" panose="020B0604020202020204" pitchFamily="34" charset="0"/>
                <a:cs typeface="Arial" panose="020B0604020202020204" pitchFamily="34" charset="0"/>
              </a:rPr>
              <a:t>its</a:t>
            </a:r>
            <a:r>
              <a:rPr lang="en-GB" dirty="0">
                <a:latin typeface="Arial" panose="020B0604020202020204" pitchFamily="34" charset="0"/>
                <a:ea typeface="+mn-lt"/>
                <a:cs typeface="Arial" panose="020B0604020202020204" pitchFamily="34" charset="0"/>
              </a:rPr>
              <a:t> effectiveness</a:t>
            </a:r>
            <a:r>
              <a:rPr lang="en-GB" sz="1400" dirty="0">
                <a:latin typeface="Arial" panose="020B0604020202020204" pitchFamily="34" charset="0"/>
                <a:ea typeface="+mn-lt"/>
                <a:cs typeface="Arial" panose="020B0604020202020204" pitchFamily="34" charset="0"/>
              </a:rPr>
              <a:t> </a:t>
            </a:r>
            <a:r>
              <a:rPr lang="en-GB" dirty="0">
                <a:latin typeface="Arial" panose="020B0604020202020204" pitchFamily="34" charset="0"/>
                <a:cs typeface="Arial" panose="020B0604020202020204" pitchFamily="34" charset="0"/>
              </a:rPr>
              <a:t>(for example, are the benchmarks right?)  </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Refer back to the stakeholder map and the engagement plan that you prepared earlier in the Scope phase, to include the right stakeholders in the right way – pick the best methods (surveys, workshops?) and language for the specific stakeholders, to facilitate their input</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In light of their input, revisit the SAM and secure oversight group approval to </a:t>
            </a:r>
            <a:r>
              <a:rPr lang="en-US" dirty="0" err="1">
                <a:latin typeface="Arial" panose="020B0604020202020204" pitchFamily="34" charset="0"/>
                <a:cs typeface="Arial" panose="020B0604020202020204" pitchFamily="34" charset="0"/>
              </a:rPr>
              <a:t>finalise</a:t>
            </a:r>
            <a:r>
              <a:rPr lang="en-US" dirty="0">
                <a:latin typeface="Arial" panose="020B0604020202020204" pitchFamily="34" charset="0"/>
                <a:cs typeface="Arial" panose="020B0604020202020204" pitchFamily="34" charset="0"/>
              </a:rPr>
              <a:t> it for use</a:t>
            </a:r>
          </a:p>
        </p:txBody>
      </p:sp>
      <p:pic>
        <p:nvPicPr>
          <p:cNvPr id="12" name="Picture 11">
            <a:extLst>
              <a:ext uri="{FF2B5EF4-FFF2-40B4-BE49-F238E27FC236}">
                <a16:creationId xmlns:a16="http://schemas.microsoft.com/office/drawing/2014/main" id="{B9135D4F-3E36-411A-AF04-4925EE9CFF59}"/>
              </a:ext>
            </a:extLst>
          </p:cNvPr>
          <p:cNvPicPr>
            <a:picLocks noChangeAspect="1"/>
          </p:cNvPicPr>
          <p:nvPr/>
        </p:nvPicPr>
        <p:blipFill>
          <a:blip r:embed="rId3"/>
          <a:stretch>
            <a:fillRect/>
          </a:stretch>
        </p:blipFill>
        <p:spPr>
          <a:xfrm>
            <a:off x="700453" y="1290725"/>
            <a:ext cx="3811091" cy="2381082"/>
          </a:xfrm>
          <a:prstGeom prst="rect">
            <a:avLst/>
          </a:prstGeom>
        </p:spPr>
      </p:pic>
      <p:pic>
        <p:nvPicPr>
          <p:cNvPr id="14" name="Picture 13">
            <a:extLst>
              <a:ext uri="{FF2B5EF4-FFF2-40B4-BE49-F238E27FC236}">
                <a16:creationId xmlns:a16="http://schemas.microsoft.com/office/drawing/2014/main" id="{754DC0E1-ED24-4C89-84D0-7588CBAA0E48}"/>
              </a:ext>
            </a:extLst>
          </p:cNvPr>
          <p:cNvPicPr>
            <a:picLocks noChangeAspect="1"/>
          </p:cNvPicPr>
          <p:nvPr/>
        </p:nvPicPr>
        <p:blipFill>
          <a:blip r:embed="rId4"/>
          <a:stretch>
            <a:fillRect/>
          </a:stretch>
        </p:blipFill>
        <p:spPr>
          <a:xfrm>
            <a:off x="5473561" y="1045640"/>
            <a:ext cx="5427392" cy="2383360"/>
          </a:xfrm>
          <a:prstGeom prst="rect">
            <a:avLst/>
          </a:prstGeom>
        </p:spPr>
      </p:pic>
      <p:sp>
        <p:nvSpPr>
          <p:cNvPr id="10" name="TextBox 9">
            <a:extLst>
              <a:ext uri="{FF2B5EF4-FFF2-40B4-BE49-F238E27FC236}">
                <a16:creationId xmlns:a16="http://schemas.microsoft.com/office/drawing/2014/main" id="{5799EECF-ABC1-457E-AF63-EA575CDF65F1}"/>
              </a:ext>
            </a:extLst>
          </p:cNvPr>
          <p:cNvSpPr txBox="1"/>
          <p:nvPr/>
        </p:nvSpPr>
        <p:spPr>
          <a:xfrm>
            <a:off x="700453" y="5835258"/>
            <a:ext cx="10200500" cy="646331"/>
          </a:xfrm>
          <a:prstGeom prst="rect">
            <a:avLst/>
          </a:prstGeom>
          <a:noFill/>
          <a:ln w="50800">
            <a:solidFill>
              <a:srgbClr val="0F70B7"/>
            </a:solidFill>
          </a:ln>
        </p:spPr>
        <p:txBody>
          <a:bodyPr wrap="square" lIns="91440" tIns="45720" rIns="91440" bIns="45720" rtlCol="0" anchor="t">
            <a:spAutoFit/>
          </a:bodyPr>
          <a:lstStyle/>
          <a:p>
            <a:pPr marL="285750" indent="-285750">
              <a:buFont typeface="Arial" panose="020B0604020202020204" pitchFamily="34" charset="0"/>
              <a:buChar char="•"/>
            </a:pPr>
            <a:r>
              <a:rPr lang="en-GB" dirty="0">
                <a:latin typeface="Arial"/>
                <a:cs typeface="Arial"/>
              </a:rPr>
              <a:t>Now that your SAM is ready to use, the Scope stage of your Service Review is complete – return now to the main guide, which will take you into the next stage, Engage.</a:t>
            </a:r>
          </a:p>
        </p:txBody>
      </p:sp>
      <p:sp>
        <p:nvSpPr>
          <p:cNvPr id="11" name="TextBox 10">
            <a:extLst>
              <a:ext uri="{FF2B5EF4-FFF2-40B4-BE49-F238E27FC236}">
                <a16:creationId xmlns:a16="http://schemas.microsoft.com/office/drawing/2014/main" id="{382AED9E-690A-4AA5-9D46-FD25F35FB997}"/>
              </a:ext>
            </a:extLst>
          </p:cNvPr>
          <p:cNvSpPr txBox="1"/>
          <p:nvPr/>
        </p:nvSpPr>
        <p:spPr>
          <a:xfrm>
            <a:off x="1446391" y="236401"/>
            <a:ext cx="8232013" cy="646331"/>
          </a:xfrm>
          <a:prstGeom prst="rect">
            <a:avLst/>
          </a:prstGeom>
          <a:noFill/>
        </p:spPr>
        <p:txBody>
          <a:bodyPr wrap="square" rtlCol="0">
            <a:spAutoFit/>
          </a:bodyPr>
          <a:lstStyle/>
          <a:p>
            <a:pPr lvl="0"/>
            <a:r>
              <a:rPr lang="en-GB" sz="3600" dirty="0">
                <a:latin typeface="Arial" panose="020B0604020202020204" pitchFamily="34" charset="0"/>
                <a:cs typeface="Arial" panose="020B0604020202020204" pitchFamily="34" charset="0"/>
              </a:rPr>
              <a:t>Involve stakeholders </a:t>
            </a:r>
          </a:p>
        </p:txBody>
      </p:sp>
    </p:spTree>
    <p:extLst>
      <p:ext uri="{BB962C8B-B14F-4D97-AF65-F5344CB8AC3E}">
        <p14:creationId xmlns:p14="http://schemas.microsoft.com/office/powerpoint/2010/main" val="275434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98C3DA-498C-45DF-AD7A-A21820D3BFC0}"/>
              </a:ext>
            </a:extLst>
          </p:cNvPr>
          <p:cNvPicPr>
            <a:picLocks noChangeAspect="1"/>
          </p:cNvPicPr>
          <p:nvPr/>
        </p:nvPicPr>
        <p:blipFill>
          <a:blip r:embed="rId2"/>
          <a:stretch>
            <a:fillRect/>
          </a:stretch>
        </p:blipFill>
        <p:spPr>
          <a:xfrm>
            <a:off x="97746" y="122066"/>
            <a:ext cx="1104617" cy="1152000"/>
          </a:xfrm>
          <a:prstGeom prst="rect">
            <a:avLst/>
          </a:prstGeom>
        </p:spPr>
      </p:pic>
      <p:sp>
        <p:nvSpPr>
          <p:cNvPr id="5" name="TextBox 4">
            <a:extLst>
              <a:ext uri="{FF2B5EF4-FFF2-40B4-BE49-F238E27FC236}">
                <a16:creationId xmlns:a16="http://schemas.microsoft.com/office/drawing/2014/main" id="{EE2E5CE8-8194-4728-8599-A24D912C5757}"/>
              </a:ext>
            </a:extLst>
          </p:cNvPr>
          <p:cNvSpPr txBox="1"/>
          <p:nvPr/>
        </p:nvSpPr>
        <p:spPr>
          <a:xfrm>
            <a:off x="1008987" y="1145321"/>
            <a:ext cx="10284542" cy="1200329"/>
          </a:xfrm>
          <a:prstGeom prst="rect">
            <a:avLst/>
          </a:prstGeom>
          <a:noFill/>
        </p:spPr>
        <p:txBody>
          <a:bodyPr wrap="square" lIns="91440" tIns="45720" rIns="91440" bIns="45720" rtlCol="0" anchor="ctr">
            <a:spAutoFit/>
          </a:bodyPr>
          <a:lstStyle/>
          <a:p>
            <a:r>
              <a:rPr lang="en-GB" dirty="0">
                <a:latin typeface="Arial"/>
                <a:cs typeface="Arial"/>
              </a:rPr>
              <a:t>The Service Assessment Model (SAM) is</a:t>
            </a:r>
            <a:r>
              <a:rPr lang="en-GB" i="1" dirty="0">
                <a:latin typeface="Arial"/>
                <a:cs typeface="Arial"/>
              </a:rPr>
              <a:t> </a:t>
            </a:r>
            <a:r>
              <a:rPr lang="en-GB" dirty="0">
                <a:latin typeface="Arial"/>
                <a:cs typeface="Arial"/>
              </a:rPr>
              <a:t>a structure for understanding current levels of</a:t>
            </a:r>
            <a:br>
              <a:rPr lang="en-GB" dirty="0">
                <a:latin typeface="Arial" panose="020B0604020202020204" pitchFamily="34" charset="0"/>
                <a:cs typeface="Arial" panose="020B0604020202020204" pitchFamily="34" charset="0"/>
              </a:rPr>
            </a:br>
            <a:r>
              <a:rPr lang="en-GB" dirty="0">
                <a:latin typeface="Arial"/>
                <a:cs typeface="Arial"/>
              </a:rPr>
              <a:t>provision for any given service and for developing a well-informed improvement plan by setting out key features for an optimally designed service. This guide provides a standard model for you to tailor for use in your local environment.</a:t>
            </a:r>
          </a:p>
        </p:txBody>
      </p:sp>
      <p:grpSp>
        <p:nvGrpSpPr>
          <p:cNvPr id="22" name="Group 21">
            <a:extLst>
              <a:ext uri="{FF2B5EF4-FFF2-40B4-BE49-F238E27FC236}">
                <a16:creationId xmlns:a16="http://schemas.microsoft.com/office/drawing/2014/main" id="{F3AB39B9-048E-4B42-AC77-9937DD6AE4A3}"/>
              </a:ext>
            </a:extLst>
          </p:cNvPr>
          <p:cNvGrpSpPr/>
          <p:nvPr/>
        </p:nvGrpSpPr>
        <p:grpSpPr>
          <a:xfrm>
            <a:off x="1446391" y="2750611"/>
            <a:ext cx="8965510" cy="1926409"/>
            <a:chOff x="1613244" y="1502208"/>
            <a:chExt cx="8965510" cy="1926409"/>
          </a:xfrm>
        </p:grpSpPr>
        <p:sp>
          <p:nvSpPr>
            <p:cNvPr id="23" name="Freeform: Shape 22">
              <a:extLst>
                <a:ext uri="{FF2B5EF4-FFF2-40B4-BE49-F238E27FC236}">
                  <a16:creationId xmlns:a16="http://schemas.microsoft.com/office/drawing/2014/main" id="{C3C8C81A-360D-45BC-B58D-88A8698F6BDF}"/>
                </a:ext>
              </a:extLst>
            </p:cNvPr>
            <p:cNvSpPr/>
            <p:nvPr/>
          </p:nvSpPr>
          <p:spPr>
            <a:xfrm>
              <a:off x="1613244" y="1502208"/>
              <a:ext cx="1926409" cy="1926409"/>
            </a:xfrm>
            <a:custGeom>
              <a:avLst/>
              <a:gdLst>
                <a:gd name="connsiteX0" fmla="*/ 0 w 1926409"/>
                <a:gd name="connsiteY0" fmla="*/ 0 h 1926409"/>
                <a:gd name="connsiteX1" fmla="*/ 1926409 w 1926409"/>
                <a:gd name="connsiteY1" fmla="*/ 0 h 1926409"/>
                <a:gd name="connsiteX2" fmla="*/ 1926409 w 1926409"/>
                <a:gd name="connsiteY2" fmla="*/ 1926409 h 1926409"/>
                <a:gd name="connsiteX3" fmla="*/ 0 w 1926409"/>
                <a:gd name="connsiteY3" fmla="*/ 1926409 h 1926409"/>
                <a:gd name="connsiteX4" fmla="*/ 0 w 1926409"/>
                <a:gd name="connsiteY4" fmla="*/ 0 h 192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409" h="1926409">
                  <a:moveTo>
                    <a:pt x="0" y="0"/>
                  </a:moveTo>
                  <a:lnTo>
                    <a:pt x="1926409" y="0"/>
                  </a:lnTo>
                  <a:lnTo>
                    <a:pt x="1926409" y="1926409"/>
                  </a:lnTo>
                  <a:lnTo>
                    <a:pt x="0" y="192640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Current provision</a:t>
              </a:r>
            </a:p>
          </p:txBody>
        </p:sp>
        <p:sp>
          <p:nvSpPr>
            <p:cNvPr id="24" name="Freeform: Shape 23">
              <a:extLst>
                <a:ext uri="{FF2B5EF4-FFF2-40B4-BE49-F238E27FC236}">
                  <a16:creationId xmlns:a16="http://schemas.microsoft.com/office/drawing/2014/main" id="{C4B6A5F5-B7E7-4403-916E-E94348733EC9}"/>
                </a:ext>
              </a:extLst>
            </p:cNvPr>
            <p:cNvSpPr/>
            <p:nvPr/>
          </p:nvSpPr>
          <p:spPr>
            <a:xfrm>
              <a:off x="3696078" y="1906754"/>
              <a:ext cx="1117317" cy="1117317"/>
            </a:xfrm>
            <a:custGeom>
              <a:avLst/>
              <a:gdLst>
                <a:gd name="connsiteX0" fmla="*/ 148100 w 1117317"/>
                <a:gd name="connsiteY0" fmla="*/ 427262 h 1117317"/>
                <a:gd name="connsiteX1" fmla="*/ 427262 w 1117317"/>
                <a:gd name="connsiteY1" fmla="*/ 427262 h 1117317"/>
                <a:gd name="connsiteX2" fmla="*/ 427262 w 1117317"/>
                <a:gd name="connsiteY2" fmla="*/ 148100 h 1117317"/>
                <a:gd name="connsiteX3" fmla="*/ 690055 w 1117317"/>
                <a:gd name="connsiteY3" fmla="*/ 148100 h 1117317"/>
                <a:gd name="connsiteX4" fmla="*/ 690055 w 1117317"/>
                <a:gd name="connsiteY4" fmla="*/ 427262 h 1117317"/>
                <a:gd name="connsiteX5" fmla="*/ 969217 w 1117317"/>
                <a:gd name="connsiteY5" fmla="*/ 427262 h 1117317"/>
                <a:gd name="connsiteX6" fmla="*/ 969217 w 1117317"/>
                <a:gd name="connsiteY6" fmla="*/ 690055 h 1117317"/>
                <a:gd name="connsiteX7" fmla="*/ 690055 w 1117317"/>
                <a:gd name="connsiteY7" fmla="*/ 690055 h 1117317"/>
                <a:gd name="connsiteX8" fmla="*/ 690055 w 1117317"/>
                <a:gd name="connsiteY8" fmla="*/ 969217 h 1117317"/>
                <a:gd name="connsiteX9" fmla="*/ 427262 w 1117317"/>
                <a:gd name="connsiteY9" fmla="*/ 969217 h 1117317"/>
                <a:gd name="connsiteX10" fmla="*/ 427262 w 1117317"/>
                <a:gd name="connsiteY10" fmla="*/ 690055 h 1117317"/>
                <a:gd name="connsiteX11" fmla="*/ 148100 w 1117317"/>
                <a:gd name="connsiteY11" fmla="*/ 690055 h 1117317"/>
                <a:gd name="connsiteX12" fmla="*/ 148100 w 1117317"/>
                <a:gd name="connsiteY12" fmla="*/ 427262 h 111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317" h="1117317">
                  <a:moveTo>
                    <a:pt x="148100" y="427262"/>
                  </a:moveTo>
                  <a:lnTo>
                    <a:pt x="427262" y="427262"/>
                  </a:lnTo>
                  <a:lnTo>
                    <a:pt x="427262" y="148100"/>
                  </a:lnTo>
                  <a:lnTo>
                    <a:pt x="690055" y="148100"/>
                  </a:lnTo>
                  <a:lnTo>
                    <a:pt x="690055" y="427262"/>
                  </a:lnTo>
                  <a:lnTo>
                    <a:pt x="969217" y="427262"/>
                  </a:lnTo>
                  <a:lnTo>
                    <a:pt x="969217" y="690055"/>
                  </a:lnTo>
                  <a:lnTo>
                    <a:pt x="690055" y="690055"/>
                  </a:lnTo>
                  <a:lnTo>
                    <a:pt x="690055" y="969217"/>
                  </a:lnTo>
                  <a:lnTo>
                    <a:pt x="427262" y="969217"/>
                  </a:lnTo>
                  <a:lnTo>
                    <a:pt x="427262" y="690055"/>
                  </a:lnTo>
                  <a:lnTo>
                    <a:pt x="148100" y="690055"/>
                  </a:lnTo>
                  <a:lnTo>
                    <a:pt x="148100" y="427262"/>
                  </a:lnTo>
                  <a:close/>
                </a:path>
              </a:pathLst>
            </a:custGeom>
            <a:solidFill>
              <a:srgbClr val="81A49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8100" tIns="427262" rIns="148100" bIns="427262"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FoundrySterling-Medium"/>
                <a:ea typeface="+mn-ea"/>
                <a:cs typeface="+mn-cs"/>
              </a:endParaRPr>
            </a:p>
          </p:txBody>
        </p:sp>
        <p:sp>
          <p:nvSpPr>
            <p:cNvPr id="27" name="Freeform: Shape 26">
              <a:extLst>
                <a:ext uri="{FF2B5EF4-FFF2-40B4-BE49-F238E27FC236}">
                  <a16:creationId xmlns:a16="http://schemas.microsoft.com/office/drawing/2014/main" id="{DCCE3224-0BF0-409A-8298-9A1D3B817911}"/>
                </a:ext>
              </a:extLst>
            </p:cNvPr>
            <p:cNvSpPr/>
            <p:nvPr/>
          </p:nvSpPr>
          <p:spPr>
            <a:xfrm>
              <a:off x="7378603" y="1906754"/>
              <a:ext cx="1117317" cy="1117317"/>
            </a:xfrm>
            <a:custGeom>
              <a:avLst/>
              <a:gdLst>
                <a:gd name="connsiteX0" fmla="*/ 148100 w 1117317"/>
                <a:gd name="connsiteY0" fmla="*/ 230167 h 1117317"/>
                <a:gd name="connsiteX1" fmla="*/ 969217 w 1117317"/>
                <a:gd name="connsiteY1" fmla="*/ 230167 h 1117317"/>
                <a:gd name="connsiteX2" fmla="*/ 969217 w 1117317"/>
                <a:gd name="connsiteY2" fmla="*/ 492960 h 1117317"/>
                <a:gd name="connsiteX3" fmla="*/ 148100 w 1117317"/>
                <a:gd name="connsiteY3" fmla="*/ 492960 h 1117317"/>
                <a:gd name="connsiteX4" fmla="*/ 148100 w 1117317"/>
                <a:gd name="connsiteY4" fmla="*/ 230167 h 1117317"/>
                <a:gd name="connsiteX5" fmla="*/ 148100 w 1117317"/>
                <a:gd name="connsiteY5" fmla="*/ 624357 h 1117317"/>
                <a:gd name="connsiteX6" fmla="*/ 969217 w 1117317"/>
                <a:gd name="connsiteY6" fmla="*/ 624357 h 1117317"/>
                <a:gd name="connsiteX7" fmla="*/ 969217 w 1117317"/>
                <a:gd name="connsiteY7" fmla="*/ 887150 h 1117317"/>
                <a:gd name="connsiteX8" fmla="*/ 148100 w 1117317"/>
                <a:gd name="connsiteY8" fmla="*/ 887150 h 1117317"/>
                <a:gd name="connsiteX9" fmla="*/ 148100 w 1117317"/>
                <a:gd name="connsiteY9" fmla="*/ 624357 h 111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317" h="1117317">
                  <a:moveTo>
                    <a:pt x="148100" y="230167"/>
                  </a:moveTo>
                  <a:lnTo>
                    <a:pt x="969217" y="230167"/>
                  </a:lnTo>
                  <a:lnTo>
                    <a:pt x="969217" y="492960"/>
                  </a:lnTo>
                  <a:lnTo>
                    <a:pt x="148100" y="492960"/>
                  </a:lnTo>
                  <a:lnTo>
                    <a:pt x="148100" y="230167"/>
                  </a:lnTo>
                  <a:close/>
                  <a:moveTo>
                    <a:pt x="148100" y="624357"/>
                  </a:moveTo>
                  <a:lnTo>
                    <a:pt x="969217" y="624357"/>
                  </a:lnTo>
                  <a:lnTo>
                    <a:pt x="969217" y="887150"/>
                  </a:lnTo>
                  <a:lnTo>
                    <a:pt x="148100" y="887150"/>
                  </a:lnTo>
                  <a:lnTo>
                    <a:pt x="148100" y="624357"/>
                  </a:lnTo>
                  <a:close/>
                </a:path>
              </a:pathLst>
            </a:custGeom>
            <a:solidFill>
              <a:srgbClr val="81A49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8100" tIns="230167" rIns="148100" bIns="230167"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FoundrySterling-Medium"/>
                <a:ea typeface="+mn-ea"/>
                <a:cs typeface="+mn-cs"/>
              </a:endParaRPr>
            </a:p>
          </p:txBody>
        </p:sp>
        <p:sp>
          <p:nvSpPr>
            <p:cNvPr id="28" name="Freeform: Shape 27">
              <a:extLst>
                <a:ext uri="{FF2B5EF4-FFF2-40B4-BE49-F238E27FC236}">
                  <a16:creationId xmlns:a16="http://schemas.microsoft.com/office/drawing/2014/main" id="{F36C6BAD-233D-4924-8F2F-F7A0EDFFC680}"/>
                </a:ext>
              </a:extLst>
            </p:cNvPr>
            <p:cNvSpPr/>
            <p:nvPr/>
          </p:nvSpPr>
          <p:spPr>
            <a:xfrm>
              <a:off x="8652345" y="1502208"/>
              <a:ext cx="1926409" cy="1926409"/>
            </a:xfrm>
            <a:custGeom>
              <a:avLst/>
              <a:gdLst>
                <a:gd name="connsiteX0" fmla="*/ 0 w 1926409"/>
                <a:gd name="connsiteY0" fmla="*/ 963205 h 1926409"/>
                <a:gd name="connsiteX1" fmla="*/ 963205 w 1926409"/>
                <a:gd name="connsiteY1" fmla="*/ 0 h 1926409"/>
                <a:gd name="connsiteX2" fmla="*/ 1926410 w 1926409"/>
                <a:gd name="connsiteY2" fmla="*/ 963205 h 1926409"/>
                <a:gd name="connsiteX3" fmla="*/ 963205 w 1926409"/>
                <a:gd name="connsiteY3" fmla="*/ 1926410 h 1926409"/>
                <a:gd name="connsiteX4" fmla="*/ 0 w 1926409"/>
                <a:gd name="connsiteY4" fmla="*/ 963205 h 192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409" h="1926409">
                  <a:moveTo>
                    <a:pt x="0" y="963205"/>
                  </a:moveTo>
                  <a:cubicBezTo>
                    <a:pt x="0" y="431242"/>
                    <a:pt x="431242" y="0"/>
                    <a:pt x="963205" y="0"/>
                  </a:cubicBezTo>
                  <a:cubicBezTo>
                    <a:pt x="1495168" y="0"/>
                    <a:pt x="1926410" y="431242"/>
                    <a:pt x="1926410" y="963205"/>
                  </a:cubicBezTo>
                  <a:cubicBezTo>
                    <a:pt x="1926410" y="1495168"/>
                    <a:pt x="1495168" y="1926410"/>
                    <a:pt x="963205" y="1926410"/>
                  </a:cubicBezTo>
                  <a:cubicBezTo>
                    <a:pt x="431242" y="1926410"/>
                    <a:pt x="0" y="1495168"/>
                    <a:pt x="0" y="96320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3706" tIns="303706" rIns="303706" bIns="303706"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Informed </a:t>
              </a:r>
              <a:r>
                <a:rPr kumimoji="0" lang="en-GB" sz="1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improvement</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plan</a:t>
              </a:r>
            </a:p>
          </p:txBody>
        </p:sp>
      </p:grpSp>
      <p:sp>
        <p:nvSpPr>
          <p:cNvPr id="41" name="TextBox 40">
            <a:extLst>
              <a:ext uri="{FF2B5EF4-FFF2-40B4-BE49-F238E27FC236}">
                <a16:creationId xmlns:a16="http://schemas.microsoft.com/office/drawing/2014/main" id="{F840697E-DC51-4AF8-9435-B1C798EC4C43}"/>
              </a:ext>
            </a:extLst>
          </p:cNvPr>
          <p:cNvSpPr txBox="1"/>
          <p:nvPr/>
        </p:nvSpPr>
        <p:spPr>
          <a:xfrm>
            <a:off x="1008987" y="5276529"/>
            <a:ext cx="10284542" cy="1200329"/>
          </a:xfrm>
          <a:prstGeom prst="rect">
            <a:avLst/>
          </a:prstGeom>
          <a:noFill/>
        </p:spPr>
        <p:txBody>
          <a:bodyPr wrap="square" lIns="91440" tIns="45720" rIns="91440" bIns="45720" rtlCol="0" anchor="t">
            <a:spAutoFit/>
          </a:bodyPr>
          <a:lstStyle/>
          <a:p>
            <a:r>
              <a:rPr lang="en-GB" dirty="0">
                <a:latin typeface="Arial"/>
                <a:cs typeface="Arial"/>
              </a:rPr>
              <a:t>The </a:t>
            </a:r>
            <a:r>
              <a:rPr lang="en-GB" b="1" dirty="0">
                <a:latin typeface="Arial"/>
                <a:cs typeface="Arial"/>
              </a:rPr>
              <a:t>Service Assessment Model (SAM)</a:t>
            </a:r>
            <a:r>
              <a:rPr lang="en-GB" i="1" dirty="0">
                <a:latin typeface="Arial"/>
                <a:cs typeface="Arial"/>
              </a:rPr>
              <a:t> </a:t>
            </a:r>
            <a:r>
              <a:rPr lang="en-GB" dirty="0">
                <a:latin typeface="Arial"/>
                <a:cs typeface="Arial"/>
              </a:rPr>
              <a:t>supports a </a:t>
            </a:r>
            <a:r>
              <a:rPr lang="en-GB" b="1" dirty="0">
                <a:latin typeface="Arial"/>
                <a:cs typeface="Arial"/>
              </a:rPr>
              <a:t>service review </a:t>
            </a:r>
            <a:r>
              <a:rPr lang="en-GB" dirty="0">
                <a:latin typeface="Arial"/>
                <a:cs typeface="Arial"/>
              </a:rPr>
              <a:t>through broad consideration of the operational context and the wide range of factors that combine to deliver an exemplary service.  The SAM provides seven different perspectives for consideration, shown in the model as components, with one of the components allowing for any specialist considerations, as appropriate.</a:t>
            </a:r>
          </a:p>
        </p:txBody>
      </p:sp>
      <p:graphicFrame>
        <p:nvGraphicFramePr>
          <p:cNvPr id="2" name="Diagram 1">
            <a:extLst>
              <a:ext uri="{FF2B5EF4-FFF2-40B4-BE49-F238E27FC236}">
                <a16:creationId xmlns:a16="http://schemas.microsoft.com/office/drawing/2014/main" id="{97D921AF-DFC2-7505-C251-2DEFB9557F80}"/>
              </a:ext>
            </a:extLst>
          </p:cNvPr>
          <p:cNvGraphicFramePr/>
          <p:nvPr>
            <p:extLst>
              <p:ext uri="{D42A27DB-BD31-4B8C-83A1-F6EECF244321}">
                <p14:modId xmlns:p14="http://schemas.microsoft.com/office/powerpoint/2010/main" val="3779649937"/>
              </p:ext>
            </p:extLst>
          </p:nvPr>
        </p:nvGraphicFramePr>
        <p:xfrm>
          <a:off x="4051515" y="2345650"/>
          <a:ext cx="3907696" cy="2727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5EC5BA71-8240-4232-B451-05F72B17DE4C}"/>
              </a:ext>
            </a:extLst>
          </p:cNvPr>
          <p:cNvSpPr txBox="1"/>
          <p:nvPr/>
        </p:nvSpPr>
        <p:spPr>
          <a:xfrm>
            <a:off x="1446391" y="236401"/>
            <a:ext cx="8232013" cy="646331"/>
          </a:xfrm>
          <a:prstGeom prst="rect">
            <a:avLst/>
          </a:prstGeom>
          <a:noFill/>
        </p:spPr>
        <p:txBody>
          <a:bodyPr wrap="square" rtlCol="0">
            <a:spAutoFit/>
          </a:bodyPr>
          <a:lstStyle/>
          <a:p>
            <a:pPr lvl="0">
              <a:defRPr/>
            </a:pPr>
            <a:r>
              <a:rPr lang="en-GB" sz="3600" dirty="0">
                <a:solidFill>
                  <a:prstClr val="black"/>
                </a:solidFill>
                <a:latin typeface="Arial"/>
                <a:cs typeface="Arial"/>
              </a:rPr>
              <a:t>Service Assessment</a:t>
            </a:r>
          </a:p>
        </p:txBody>
      </p:sp>
    </p:spTree>
    <p:extLst>
      <p:ext uri="{BB962C8B-B14F-4D97-AF65-F5344CB8AC3E}">
        <p14:creationId xmlns:p14="http://schemas.microsoft.com/office/powerpoint/2010/main" val="134108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98C3DA-498C-45DF-AD7A-A21820D3BFC0}"/>
              </a:ext>
            </a:extLst>
          </p:cNvPr>
          <p:cNvPicPr>
            <a:picLocks noChangeAspect="1"/>
          </p:cNvPicPr>
          <p:nvPr/>
        </p:nvPicPr>
        <p:blipFill>
          <a:blip r:embed="rId2"/>
          <a:stretch>
            <a:fillRect/>
          </a:stretch>
        </p:blipFill>
        <p:spPr>
          <a:xfrm>
            <a:off x="87913" y="64068"/>
            <a:ext cx="1104617" cy="1152000"/>
          </a:xfrm>
          <a:prstGeom prst="rect">
            <a:avLst/>
          </a:prstGeom>
        </p:spPr>
      </p:pic>
      <p:sp>
        <p:nvSpPr>
          <p:cNvPr id="5" name="TextBox 4">
            <a:extLst>
              <a:ext uri="{FF2B5EF4-FFF2-40B4-BE49-F238E27FC236}">
                <a16:creationId xmlns:a16="http://schemas.microsoft.com/office/drawing/2014/main" id="{EE2E5CE8-8194-4728-8599-A24D912C5757}"/>
              </a:ext>
            </a:extLst>
          </p:cNvPr>
          <p:cNvSpPr txBox="1"/>
          <p:nvPr/>
        </p:nvSpPr>
        <p:spPr>
          <a:xfrm>
            <a:off x="1192530" y="1156032"/>
            <a:ext cx="9677521" cy="369332"/>
          </a:xfrm>
          <a:prstGeom prst="rect">
            <a:avLst/>
          </a:prstGeom>
          <a:noFill/>
        </p:spPr>
        <p:txBody>
          <a:bodyPr wrap="square" lIns="91440" tIns="45720" rIns="91440" bIns="45720" rtlCol="0" anchor="ctr">
            <a:spAutoFit/>
          </a:bodyPr>
          <a:lstStyle/>
          <a:p>
            <a:r>
              <a:rPr lang="en-GB" dirty="0">
                <a:latin typeface="Arial"/>
                <a:cs typeface="Arial"/>
              </a:rPr>
              <a:t>The steps below are expanded on as you work through the rest of this guide</a:t>
            </a:r>
            <a:endParaRPr lang="en-GB" dirty="0">
              <a:latin typeface="Arial" panose="020B0604020202020204" pitchFamily="34" charset="0"/>
              <a:cs typeface="Arial" panose="020B0604020202020204" pitchFamily="34" charset="0"/>
            </a:endParaRPr>
          </a:p>
        </p:txBody>
      </p:sp>
      <p:graphicFrame>
        <p:nvGraphicFramePr>
          <p:cNvPr id="18" name="Content Placeholder 3">
            <a:extLst>
              <a:ext uri="{FF2B5EF4-FFF2-40B4-BE49-F238E27FC236}">
                <a16:creationId xmlns:a16="http://schemas.microsoft.com/office/drawing/2014/main" id="{51E978B4-F305-4FF4-82A5-D3BDEF43671E}"/>
              </a:ext>
            </a:extLst>
          </p:cNvPr>
          <p:cNvGraphicFramePr>
            <a:graphicFrameLocks noGrp="1"/>
          </p:cNvGraphicFramePr>
          <p:nvPr>
            <p:ph idx="1"/>
            <p:extLst>
              <p:ext uri="{D42A27DB-BD31-4B8C-83A1-F6EECF244321}">
                <p14:modId xmlns:p14="http://schemas.microsoft.com/office/powerpoint/2010/main" val="611438450"/>
              </p:ext>
            </p:extLst>
          </p:nvPr>
        </p:nvGraphicFramePr>
        <p:xfrm>
          <a:off x="505127" y="2035592"/>
          <a:ext cx="11181745" cy="342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18" name="TextBox 2817">
            <a:extLst>
              <a:ext uri="{FF2B5EF4-FFF2-40B4-BE49-F238E27FC236}">
                <a16:creationId xmlns:a16="http://schemas.microsoft.com/office/drawing/2014/main" id="{6910D40E-AC89-0D96-2E40-245FE0D4D7E8}"/>
              </a:ext>
            </a:extLst>
          </p:cNvPr>
          <p:cNvSpPr txBox="1"/>
          <p:nvPr/>
        </p:nvSpPr>
        <p:spPr>
          <a:xfrm>
            <a:off x="640221" y="5914869"/>
            <a:ext cx="108253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Arial"/>
              </a:rPr>
              <a:t>Use the final approved SAM to make an evidence-based evaluation of current provision, creating a benchmark for measuring improvement over time.</a:t>
            </a:r>
            <a:endParaRPr lang="en-US" dirty="0">
              <a:latin typeface="Arial"/>
              <a:cs typeface="Arial"/>
            </a:endParaRPr>
          </a:p>
        </p:txBody>
      </p:sp>
      <p:sp>
        <p:nvSpPr>
          <p:cNvPr id="7" name="TextBox 6">
            <a:extLst>
              <a:ext uri="{FF2B5EF4-FFF2-40B4-BE49-F238E27FC236}">
                <a16:creationId xmlns:a16="http://schemas.microsoft.com/office/drawing/2014/main" id="{1043BD83-3294-4C0C-AEE0-D1D17684381E}"/>
              </a:ext>
            </a:extLst>
          </p:cNvPr>
          <p:cNvSpPr txBox="1"/>
          <p:nvPr/>
        </p:nvSpPr>
        <p:spPr>
          <a:xfrm>
            <a:off x="1446391" y="236401"/>
            <a:ext cx="8232013" cy="646331"/>
          </a:xfrm>
          <a:prstGeom prst="rect">
            <a:avLst/>
          </a:prstGeom>
          <a:noFill/>
        </p:spPr>
        <p:txBody>
          <a:bodyPr wrap="square" rtlCol="0">
            <a:spAutoFit/>
          </a:bodyPr>
          <a:lstStyle/>
          <a:p>
            <a:pPr lvl="0"/>
            <a:r>
              <a:rPr lang="en-GB" sz="3600" dirty="0">
                <a:latin typeface="Arial"/>
                <a:cs typeface="Arial"/>
              </a:rPr>
              <a:t>Key steps for a successful SAM</a:t>
            </a:r>
          </a:p>
        </p:txBody>
      </p:sp>
    </p:spTree>
    <p:extLst>
      <p:ext uri="{BB962C8B-B14F-4D97-AF65-F5344CB8AC3E}">
        <p14:creationId xmlns:p14="http://schemas.microsoft.com/office/powerpoint/2010/main" val="216237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5714DE-876C-4BCD-9229-7E0356C78E56}"/>
              </a:ext>
            </a:extLst>
          </p:cNvPr>
          <p:cNvGrpSpPr>
            <a:grpSpLocks noChangeAspect="1"/>
          </p:cNvGrpSpPr>
          <p:nvPr/>
        </p:nvGrpSpPr>
        <p:grpSpPr>
          <a:xfrm>
            <a:off x="116692" y="155328"/>
            <a:ext cx="781154" cy="781154"/>
            <a:chOff x="756951" y="1081738"/>
            <a:chExt cx="1091530" cy="1091530"/>
          </a:xfrm>
        </p:grpSpPr>
        <p:sp>
          <p:nvSpPr>
            <p:cNvPr id="8" name="Oval 7">
              <a:extLst>
                <a:ext uri="{FF2B5EF4-FFF2-40B4-BE49-F238E27FC236}">
                  <a16:creationId xmlns:a16="http://schemas.microsoft.com/office/drawing/2014/main" id="{7E544355-80D0-480F-9EB5-98FE4163E4D3}"/>
                </a:ext>
              </a:extLst>
            </p:cNvPr>
            <p:cNvSpPr/>
            <p:nvPr/>
          </p:nvSpPr>
          <p:spPr>
            <a:xfrm>
              <a:off x="756951" y="1081738"/>
              <a:ext cx="1091530" cy="109153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B198DE37-9E17-40A0-991A-CFF8523907F3}"/>
                </a:ext>
              </a:extLst>
            </p:cNvPr>
            <p:cNvSpPr txBox="1"/>
            <p:nvPr/>
          </p:nvSpPr>
          <p:spPr>
            <a:xfrm>
              <a:off x="916802" y="1241589"/>
              <a:ext cx="771828" cy="7718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100" tIns="12700" rIns="85100" bIns="12700" numCol="1" spcCol="1270" anchor="ctr" anchorCtr="0">
              <a:noAutofit/>
            </a:bodyPr>
            <a:lstStyle/>
            <a:p>
              <a:pPr marL="0" lvl="0" indent="0" algn="ctr" defTabSz="2133600">
                <a:lnSpc>
                  <a:spcPct val="90000"/>
                </a:lnSpc>
                <a:spcBef>
                  <a:spcPct val="0"/>
                </a:spcBef>
                <a:spcAft>
                  <a:spcPct val="35000"/>
                </a:spcAft>
                <a:buNone/>
              </a:pPr>
              <a:r>
                <a:rPr lang="en-GB" sz="4800" kern="1200">
                  <a:latin typeface="Arial" panose="020B0604020202020204" pitchFamily="34" charset="0"/>
                  <a:cs typeface="Arial" panose="020B0604020202020204" pitchFamily="34" charset="0"/>
                </a:rPr>
                <a:t>1</a:t>
              </a:r>
            </a:p>
          </p:txBody>
        </p:sp>
      </p:grpSp>
      <p:sp>
        <p:nvSpPr>
          <p:cNvPr id="5" name="TextBox 4">
            <a:extLst>
              <a:ext uri="{FF2B5EF4-FFF2-40B4-BE49-F238E27FC236}">
                <a16:creationId xmlns:a16="http://schemas.microsoft.com/office/drawing/2014/main" id="{EE2E5CE8-8194-4728-8599-A24D912C5757}"/>
              </a:ext>
            </a:extLst>
          </p:cNvPr>
          <p:cNvSpPr txBox="1"/>
          <p:nvPr/>
        </p:nvSpPr>
        <p:spPr>
          <a:xfrm>
            <a:off x="433551" y="1056099"/>
            <a:ext cx="11266835" cy="584775"/>
          </a:xfrm>
          <a:prstGeom prst="rect">
            <a:avLst/>
          </a:prstGeom>
          <a:noFill/>
        </p:spPr>
        <p:txBody>
          <a:bodyPr wrap="square" lIns="91440" tIns="45720" rIns="91440" bIns="45720" rtlCol="0" anchor="ctr">
            <a:spAutoFit/>
          </a:bodyPr>
          <a:lstStyle/>
          <a:p>
            <a:pPr lvl="0"/>
            <a:r>
              <a:rPr lang="en-GB" sz="1600" dirty="0">
                <a:latin typeface="Arial"/>
                <a:cs typeface="Arial"/>
              </a:rPr>
              <a:t>A PESTLE (Politics, Economy, Society, Technology, Law and Ecology) analysis helps identify external factors that affect service operations, by providing themed thinking prompts. Brainstorming with others is the best way to get started.</a:t>
            </a:r>
          </a:p>
        </p:txBody>
      </p:sp>
      <p:sp>
        <p:nvSpPr>
          <p:cNvPr id="201" name="TextBox 200">
            <a:extLst>
              <a:ext uri="{FF2B5EF4-FFF2-40B4-BE49-F238E27FC236}">
                <a16:creationId xmlns:a16="http://schemas.microsoft.com/office/drawing/2014/main" id="{6C38FD26-5B53-4D8A-9B1F-6A7A2261A327}"/>
              </a:ext>
            </a:extLst>
          </p:cNvPr>
          <p:cNvSpPr txBox="1"/>
          <p:nvPr/>
        </p:nvSpPr>
        <p:spPr>
          <a:xfrm>
            <a:off x="433550" y="5877643"/>
            <a:ext cx="11266836" cy="830997"/>
          </a:xfrm>
          <a:prstGeom prst="rect">
            <a:avLst/>
          </a:prstGeom>
          <a:noFill/>
        </p:spPr>
        <p:txBody>
          <a:bodyPr wrap="square" lIns="91440" tIns="45720" rIns="91440" bIns="45720" rtlCol="0" anchor="t">
            <a:spAutoFit/>
          </a:bodyPr>
          <a:lstStyle/>
          <a:p>
            <a:r>
              <a:rPr lang="en-GB" sz="1600" dirty="0">
                <a:latin typeface="Arial"/>
                <a:cs typeface="Arial"/>
              </a:rPr>
              <a:t>Some factors will apply to your service less than others do. Record your ideas and use them in the next step to help develop the service model.  Return to them throughout the review to shape activities and ultimately to develop the implementation plan.</a:t>
            </a:r>
            <a:endParaRPr lang="en-GB" sz="1600" dirty="0"/>
          </a:p>
        </p:txBody>
      </p:sp>
      <p:grpSp>
        <p:nvGrpSpPr>
          <p:cNvPr id="297" name="Group 296">
            <a:extLst>
              <a:ext uri="{FF2B5EF4-FFF2-40B4-BE49-F238E27FC236}">
                <a16:creationId xmlns:a16="http://schemas.microsoft.com/office/drawing/2014/main" id="{C7EA577E-418E-4D3C-A996-8D799629DCB5}"/>
              </a:ext>
            </a:extLst>
          </p:cNvPr>
          <p:cNvGrpSpPr/>
          <p:nvPr/>
        </p:nvGrpSpPr>
        <p:grpSpPr>
          <a:xfrm>
            <a:off x="299718" y="1911475"/>
            <a:ext cx="11270318" cy="3585657"/>
            <a:chOff x="226804" y="1263329"/>
            <a:chExt cx="11270318" cy="3585657"/>
          </a:xfrm>
        </p:grpSpPr>
        <p:grpSp>
          <p:nvGrpSpPr>
            <p:cNvPr id="268" name="Group 267">
              <a:extLst>
                <a:ext uri="{FF2B5EF4-FFF2-40B4-BE49-F238E27FC236}">
                  <a16:creationId xmlns:a16="http://schemas.microsoft.com/office/drawing/2014/main" id="{A9FA3279-E5E0-4564-B9BB-71671567D78D}"/>
                </a:ext>
              </a:extLst>
            </p:cNvPr>
            <p:cNvGrpSpPr/>
            <p:nvPr/>
          </p:nvGrpSpPr>
          <p:grpSpPr>
            <a:xfrm>
              <a:off x="226804" y="2057003"/>
              <a:ext cx="1654189" cy="2743995"/>
              <a:chOff x="226804" y="1613524"/>
              <a:chExt cx="1654189" cy="2344010"/>
            </a:xfrm>
          </p:grpSpPr>
          <p:sp>
            <p:nvSpPr>
              <p:cNvPr id="269" name="Freeform: Shape 268">
                <a:extLst>
                  <a:ext uri="{FF2B5EF4-FFF2-40B4-BE49-F238E27FC236}">
                    <a16:creationId xmlns:a16="http://schemas.microsoft.com/office/drawing/2014/main" id="{431CB398-C5AA-42DF-9BAE-F99821FB8563}"/>
                  </a:ext>
                </a:extLst>
              </p:cNvPr>
              <p:cNvSpPr/>
              <p:nvPr/>
            </p:nvSpPr>
            <p:spPr>
              <a:xfrm rot="3369841">
                <a:off x="576010" y="3295801"/>
                <a:ext cx="711924" cy="53876"/>
              </a:xfrm>
              <a:custGeom>
                <a:avLst/>
                <a:gdLst/>
                <a:ahLst/>
                <a:cxnLst/>
                <a:rect l="0" t="0" r="0" b="0"/>
                <a:pathLst>
                  <a:path>
                    <a:moveTo>
                      <a:pt x="0" y="26938"/>
                    </a:moveTo>
                    <a:lnTo>
                      <a:pt x="711924"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0" name="Freeform: Shape 269">
                <a:extLst>
                  <a:ext uri="{FF2B5EF4-FFF2-40B4-BE49-F238E27FC236}">
                    <a16:creationId xmlns:a16="http://schemas.microsoft.com/office/drawing/2014/main" id="{02E275CB-38FC-4F76-A202-C894C3C99262}"/>
                  </a:ext>
                </a:extLst>
              </p:cNvPr>
              <p:cNvSpPr/>
              <p:nvPr/>
            </p:nvSpPr>
            <p:spPr>
              <a:xfrm rot="1739148">
                <a:off x="773363" y="3047243"/>
                <a:ext cx="639071" cy="53876"/>
              </a:xfrm>
              <a:custGeom>
                <a:avLst/>
                <a:gdLst/>
                <a:ahLst/>
                <a:cxnLst/>
                <a:rect l="0" t="0" r="0" b="0"/>
                <a:pathLst>
                  <a:path>
                    <a:moveTo>
                      <a:pt x="0" y="26938"/>
                    </a:moveTo>
                    <a:lnTo>
                      <a:pt x="639071"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1" name="Freeform: Shape 270">
                <a:extLst>
                  <a:ext uri="{FF2B5EF4-FFF2-40B4-BE49-F238E27FC236}">
                    <a16:creationId xmlns:a16="http://schemas.microsoft.com/office/drawing/2014/main" id="{29F6470D-5E61-42A9-A8EB-43346879ECAE}"/>
                  </a:ext>
                </a:extLst>
              </p:cNvPr>
              <p:cNvSpPr/>
              <p:nvPr/>
            </p:nvSpPr>
            <p:spPr>
              <a:xfrm>
                <a:off x="813388" y="2758592"/>
                <a:ext cx="641261" cy="53876"/>
              </a:xfrm>
              <a:custGeom>
                <a:avLst/>
                <a:gdLst/>
                <a:ahLst/>
                <a:cxnLst/>
                <a:rect l="0" t="0" r="0" b="0"/>
                <a:pathLst>
                  <a:path>
                    <a:moveTo>
                      <a:pt x="0" y="26938"/>
                    </a:moveTo>
                    <a:lnTo>
                      <a:pt x="641261"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2" name="Freeform: Shape 271">
                <a:extLst>
                  <a:ext uri="{FF2B5EF4-FFF2-40B4-BE49-F238E27FC236}">
                    <a16:creationId xmlns:a16="http://schemas.microsoft.com/office/drawing/2014/main" id="{72793F47-8FE5-4180-8563-D1DD609A8178}"/>
                  </a:ext>
                </a:extLst>
              </p:cNvPr>
              <p:cNvSpPr/>
              <p:nvPr/>
            </p:nvSpPr>
            <p:spPr>
              <a:xfrm rot="19860852">
                <a:off x="773363" y="2469940"/>
                <a:ext cx="639071" cy="53876"/>
              </a:xfrm>
              <a:custGeom>
                <a:avLst/>
                <a:gdLst/>
                <a:ahLst/>
                <a:cxnLst/>
                <a:rect l="0" t="0" r="0" b="0"/>
                <a:pathLst>
                  <a:path>
                    <a:moveTo>
                      <a:pt x="0" y="26938"/>
                    </a:moveTo>
                    <a:lnTo>
                      <a:pt x="639071"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3" name="Freeform: Shape 272">
                <a:extLst>
                  <a:ext uri="{FF2B5EF4-FFF2-40B4-BE49-F238E27FC236}">
                    <a16:creationId xmlns:a16="http://schemas.microsoft.com/office/drawing/2014/main" id="{68DFF678-1C23-4918-A04C-53E94E00D3A3}"/>
                  </a:ext>
                </a:extLst>
              </p:cNvPr>
              <p:cNvSpPr/>
              <p:nvPr/>
            </p:nvSpPr>
            <p:spPr>
              <a:xfrm rot="18230159">
                <a:off x="576010" y="2221382"/>
                <a:ext cx="711924" cy="53876"/>
              </a:xfrm>
              <a:custGeom>
                <a:avLst/>
                <a:gdLst/>
                <a:ahLst/>
                <a:cxnLst/>
                <a:rect l="0" t="0" r="0" b="0"/>
                <a:pathLst>
                  <a:path>
                    <a:moveTo>
                      <a:pt x="0" y="26938"/>
                    </a:moveTo>
                    <a:lnTo>
                      <a:pt x="711924"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4" name="Oval 273">
                <a:extLst>
                  <a:ext uri="{FF2B5EF4-FFF2-40B4-BE49-F238E27FC236}">
                    <a16:creationId xmlns:a16="http://schemas.microsoft.com/office/drawing/2014/main" id="{02C3B8C8-949E-4661-A79B-5B7C39D4EF68}"/>
                  </a:ext>
                </a:extLst>
              </p:cNvPr>
              <p:cNvSpPr/>
              <p:nvPr/>
            </p:nvSpPr>
            <p:spPr>
              <a:xfrm>
                <a:off x="226804" y="2438027"/>
                <a:ext cx="752400" cy="695004"/>
              </a:xfrm>
              <a:prstGeom prst="ellipse">
                <a:avLst/>
              </a:prstGeom>
              <a:blipFill>
                <a:blip r:embed="rId2">
                  <a:extLst>
                    <a:ext uri="{28A0092B-C50C-407E-A947-70E740481C1C}">
                      <a14:useLocalDpi xmlns:a14="http://schemas.microsoft.com/office/drawing/2010/main" val="0"/>
                    </a:ext>
                  </a:extLst>
                </a:blip>
                <a:srcRect/>
                <a:stretch>
                  <a:fillRect t="-6000" b="-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5" name="Freeform: Shape 274">
                <a:extLst>
                  <a:ext uri="{FF2B5EF4-FFF2-40B4-BE49-F238E27FC236}">
                    <a16:creationId xmlns:a16="http://schemas.microsoft.com/office/drawing/2014/main" id="{1D6CF4BB-55BE-4787-8FBC-E24F9415BF9C}"/>
                  </a:ext>
                </a:extLst>
              </p:cNvPr>
              <p:cNvSpPr>
                <a:spLocks noChangeAspect="1"/>
              </p:cNvSpPr>
              <p:nvPr/>
            </p:nvSpPr>
            <p:spPr>
              <a:xfrm>
                <a:off x="979682" y="1613524"/>
                <a:ext cx="531546"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Policy</a:t>
                </a:r>
              </a:p>
            </p:txBody>
          </p:sp>
          <p:sp>
            <p:nvSpPr>
              <p:cNvPr id="276" name="Freeform: Shape 275">
                <a:extLst>
                  <a:ext uri="{FF2B5EF4-FFF2-40B4-BE49-F238E27FC236}">
                    <a16:creationId xmlns:a16="http://schemas.microsoft.com/office/drawing/2014/main" id="{D8BA0ACE-D0EC-4FFB-9680-C65668B5CE9D}"/>
                  </a:ext>
                </a:extLst>
              </p:cNvPr>
              <p:cNvSpPr>
                <a:spLocks noChangeAspect="1"/>
              </p:cNvSpPr>
              <p:nvPr/>
            </p:nvSpPr>
            <p:spPr>
              <a:xfrm>
                <a:off x="1226017" y="2074553"/>
                <a:ext cx="654976"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Stability</a:t>
                </a:r>
              </a:p>
            </p:txBody>
          </p:sp>
          <p:sp>
            <p:nvSpPr>
              <p:cNvPr id="277" name="Freeform: Shape 276">
                <a:extLst>
                  <a:ext uri="{FF2B5EF4-FFF2-40B4-BE49-F238E27FC236}">
                    <a16:creationId xmlns:a16="http://schemas.microsoft.com/office/drawing/2014/main" id="{2275473D-81F8-4DEB-936A-EC629D3E1347}"/>
                  </a:ext>
                </a:extLst>
              </p:cNvPr>
              <p:cNvSpPr>
                <a:spLocks noChangeAspect="1"/>
              </p:cNvSpPr>
              <p:nvPr/>
            </p:nvSpPr>
            <p:spPr>
              <a:xfrm>
                <a:off x="1476986" y="2618374"/>
                <a:ext cx="369384"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Tax</a:t>
                </a:r>
              </a:p>
            </p:txBody>
          </p:sp>
          <p:sp>
            <p:nvSpPr>
              <p:cNvPr id="278" name="Freeform: Shape 277">
                <a:extLst>
                  <a:ext uri="{FF2B5EF4-FFF2-40B4-BE49-F238E27FC236}">
                    <a16:creationId xmlns:a16="http://schemas.microsoft.com/office/drawing/2014/main" id="{8818E2E9-01AC-436C-BF05-2884D5832FCC}"/>
                  </a:ext>
                </a:extLst>
              </p:cNvPr>
              <p:cNvSpPr>
                <a:spLocks noChangeAspect="1"/>
              </p:cNvSpPr>
              <p:nvPr/>
            </p:nvSpPr>
            <p:spPr>
              <a:xfrm>
                <a:off x="1270100" y="3162194"/>
                <a:ext cx="566811"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Sector</a:t>
                </a:r>
              </a:p>
            </p:txBody>
          </p:sp>
          <p:sp>
            <p:nvSpPr>
              <p:cNvPr id="279" name="Freeform: Shape 278">
                <a:extLst>
                  <a:ext uri="{FF2B5EF4-FFF2-40B4-BE49-F238E27FC236}">
                    <a16:creationId xmlns:a16="http://schemas.microsoft.com/office/drawing/2014/main" id="{7DC83881-D569-4993-ABDC-72B87104B342}"/>
                  </a:ext>
                </a:extLst>
              </p:cNvPr>
              <p:cNvSpPr>
                <a:spLocks noChangeAspect="1"/>
              </p:cNvSpPr>
              <p:nvPr/>
            </p:nvSpPr>
            <p:spPr>
              <a:xfrm>
                <a:off x="963652" y="3623223"/>
                <a:ext cx="563606"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Global</a:t>
                </a:r>
              </a:p>
            </p:txBody>
          </p:sp>
        </p:grpSp>
        <p:grpSp>
          <p:nvGrpSpPr>
            <p:cNvPr id="256" name="Group 255">
              <a:extLst>
                <a:ext uri="{FF2B5EF4-FFF2-40B4-BE49-F238E27FC236}">
                  <a16:creationId xmlns:a16="http://schemas.microsoft.com/office/drawing/2014/main" id="{B0C8CF0F-B39A-4978-A9D7-29EC50BA7058}"/>
                </a:ext>
              </a:extLst>
            </p:cNvPr>
            <p:cNvGrpSpPr/>
            <p:nvPr/>
          </p:nvGrpSpPr>
          <p:grpSpPr>
            <a:xfrm>
              <a:off x="1968763" y="2057003"/>
              <a:ext cx="1742325" cy="2743995"/>
              <a:chOff x="1694008" y="3063612"/>
              <a:chExt cx="1742325" cy="2344010"/>
            </a:xfrm>
          </p:grpSpPr>
          <p:sp>
            <p:nvSpPr>
              <p:cNvPr id="257" name="Freeform: Shape 256">
                <a:extLst>
                  <a:ext uri="{FF2B5EF4-FFF2-40B4-BE49-F238E27FC236}">
                    <a16:creationId xmlns:a16="http://schemas.microsoft.com/office/drawing/2014/main" id="{A879F41A-75AC-41F6-A8CD-66E601156ABD}"/>
                  </a:ext>
                </a:extLst>
              </p:cNvPr>
              <p:cNvSpPr/>
              <p:nvPr/>
            </p:nvSpPr>
            <p:spPr>
              <a:xfrm rot="3369841">
                <a:off x="2043214" y="4745889"/>
                <a:ext cx="711924" cy="53876"/>
              </a:xfrm>
              <a:custGeom>
                <a:avLst/>
                <a:gdLst/>
                <a:ahLst/>
                <a:cxnLst/>
                <a:rect l="0" t="0" r="0" b="0"/>
                <a:pathLst>
                  <a:path>
                    <a:moveTo>
                      <a:pt x="0" y="26938"/>
                    </a:moveTo>
                    <a:lnTo>
                      <a:pt x="711924"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8" name="Freeform: Shape 257">
                <a:extLst>
                  <a:ext uri="{FF2B5EF4-FFF2-40B4-BE49-F238E27FC236}">
                    <a16:creationId xmlns:a16="http://schemas.microsoft.com/office/drawing/2014/main" id="{1AB81191-349D-47B2-8255-8D786BDBBC53}"/>
                  </a:ext>
                </a:extLst>
              </p:cNvPr>
              <p:cNvSpPr/>
              <p:nvPr/>
            </p:nvSpPr>
            <p:spPr>
              <a:xfrm rot="1739148">
                <a:off x="2240567" y="4497331"/>
                <a:ext cx="639071" cy="53876"/>
              </a:xfrm>
              <a:custGeom>
                <a:avLst/>
                <a:gdLst/>
                <a:ahLst/>
                <a:cxnLst/>
                <a:rect l="0" t="0" r="0" b="0"/>
                <a:pathLst>
                  <a:path>
                    <a:moveTo>
                      <a:pt x="0" y="26938"/>
                    </a:moveTo>
                    <a:lnTo>
                      <a:pt x="639071"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9" name="Freeform: Shape 258">
                <a:extLst>
                  <a:ext uri="{FF2B5EF4-FFF2-40B4-BE49-F238E27FC236}">
                    <a16:creationId xmlns:a16="http://schemas.microsoft.com/office/drawing/2014/main" id="{E43FA9CD-B883-4820-B6C9-F7BC33CFE2E2}"/>
                  </a:ext>
                </a:extLst>
              </p:cNvPr>
              <p:cNvSpPr/>
              <p:nvPr/>
            </p:nvSpPr>
            <p:spPr>
              <a:xfrm>
                <a:off x="2280592" y="4208680"/>
                <a:ext cx="641261" cy="53876"/>
              </a:xfrm>
              <a:custGeom>
                <a:avLst/>
                <a:gdLst/>
                <a:ahLst/>
                <a:cxnLst/>
                <a:rect l="0" t="0" r="0" b="0"/>
                <a:pathLst>
                  <a:path>
                    <a:moveTo>
                      <a:pt x="0" y="26938"/>
                    </a:moveTo>
                    <a:lnTo>
                      <a:pt x="641261"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0" name="Freeform: Shape 259">
                <a:extLst>
                  <a:ext uri="{FF2B5EF4-FFF2-40B4-BE49-F238E27FC236}">
                    <a16:creationId xmlns:a16="http://schemas.microsoft.com/office/drawing/2014/main" id="{55C7892A-07D1-45A5-806E-A32CDE8720A9}"/>
                  </a:ext>
                </a:extLst>
              </p:cNvPr>
              <p:cNvSpPr/>
              <p:nvPr/>
            </p:nvSpPr>
            <p:spPr>
              <a:xfrm rot="19860852">
                <a:off x="2240567" y="3920028"/>
                <a:ext cx="639071" cy="53876"/>
              </a:xfrm>
              <a:custGeom>
                <a:avLst/>
                <a:gdLst/>
                <a:ahLst/>
                <a:cxnLst/>
                <a:rect l="0" t="0" r="0" b="0"/>
                <a:pathLst>
                  <a:path>
                    <a:moveTo>
                      <a:pt x="0" y="26938"/>
                    </a:moveTo>
                    <a:lnTo>
                      <a:pt x="639071"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1" name="Freeform: Shape 260">
                <a:extLst>
                  <a:ext uri="{FF2B5EF4-FFF2-40B4-BE49-F238E27FC236}">
                    <a16:creationId xmlns:a16="http://schemas.microsoft.com/office/drawing/2014/main" id="{CE54880A-21FC-4E9F-8566-8A1000661817}"/>
                  </a:ext>
                </a:extLst>
              </p:cNvPr>
              <p:cNvSpPr/>
              <p:nvPr/>
            </p:nvSpPr>
            <p:spPr>
              <a:xfrm rot="18230159">
                <a:off x="2043214" y="3671470"/>
                <a:ext cx="711924" cy="53876"/>
              </a:xfrm>
              <a:custGeom>
                <a:avLst/>
                <a:gdLst/>
                <a:ahLst/>
                <a:cxnLst/>
                <a:rect l="0" t="0" r="0" b="0"/>
                <a:pathLst>
                  <a:path>
                    <a:moveTo>
                      <a:pt x="0" y="26938"/>
                    </a:moveTo>
                    <a:lnTo>
                      <a:pt x="711924"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2" name="Oval 261">
                <a:extLst>
                  <a:ext uri="{FF2B5EF4-FFF2-40B4-BE49-F238E27FC236}">
                    <a16:creationId xmlns:a16="http://schemas.microsoft.com/office/drawing/2014/main" id="{DC44284B-DCB0-4C98-AA6B-C3A1BB70CF51}"/>
                  </a:ext>
                </a:extLst>
              </p:cNvPr>
              <p:cNvSpPr/>
              <p:nvPr/>
            </p:nvSpPr>
            <p:spPr>
              <a:xfrm>
                <a:off x="1694008" y="3888115"/>
                <a:ext cx="752400" cy="695004"/>
              </a:xfrm>
              <a:prstGeom prst="ellipse">
                <a:avLst/>
              </a:prstGeom>
              <a:blipFill>
                <a:blip r:embed="rId3">
                  <a:extLst>
                    <a:ext uri="{28A0092B-C50C-407E-A947-70E740481C1C}">
                      <a14:useLocalDpi xmlns:a14="http://schemas.microsoft.com/office/drawing/2010/main" val="0"/>
                    </a:ext>
                  </a:extLst>
                </a:blip>
                <a:srcRect/>
                <a:stretch>
                  <a:fillRect t="-6000" b="-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3" name="Freeform: Shape 262">
                <a:extLst>
                  <a:ext uri="{FF2B5EF4-FFF2-40B4-BE49-F238E27FC236}">
                    <a16:creationId xmlns:a16="http://schemas.microsoft.com/office/drawing/2014/main" id="{036DB296-D487-4281-9D14-4F85CAF978BC}"/>
                  </a:ext>
                </a:extLst>
              </p:cNvPr>
              <p:cNvSpPr>
                <a:spLocks noChangeAspect="1"/>
              </p:cNvSpPr>
              <p:nvPr/>
            </p:nvSpPr>
            <p:spPr>
              <a:xfrm>
                <a:off x="2343493" y="3063612"/>
                <a:ext cx="738333"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Currency</a:t>
                </a:r>
              </a:p>
            </p:txBody>
          </p:sp>
          <p:sp>
            <p:nvSpPr>
              <p:cNvPr id="264" name="Freeform: Shape 263">
                <a:extLst>
                  <a:ext uri="{FF2B5EF4-FFF2-40B4-BE49-F238E27FC236}">
                    <a16:creationId xmlns:a16="http://schemas.microsoft.com/office/drawing/2014/main" id="{BC1B410D-56B4-415A-A150-083E283B04B7}"/>
                  </a:ext>
                </a:extLst>
              </p:cNvPr>
              <p:cNvSpPr>
                <a:spLocks noChangeAspect="1"/>
              </p:cNvSpPr>
              <p:nvPr/>
            </p:nvSpPr>
            <p:spPr>
              <a:xfrm>
                <a:off x="2760804" y="3524641"/>
                <a:ext cx="519811"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Trade</a:t>
                </a:r>
              </a:p>
            </p:txBody>
          </p:sp>
          <p:sp>
            <p:nvSpPr>
              <p:cNvPr id="265" name="Freeform: Shape 264">
                <a:extLst>
                  <a:ext uri="{FF2B5EF4-FFF2-40B4-BE49-F238E27FC236}">
                    <a16:creationId xmlns:a16="http://schemas.microsoft.com/office/drawing/2014/main" id="{A0582342-28B5-43AE-972F-96A18C826F98}"/>
                  </a:ext>
                </a:extLst>
              </p:cNvPr>
              <p:cNvSpPr>
                <a:spLocks noChangeAspect="1"/>
              </p:cNvSpPr>
              <p:nvPr/>
            </p:nvSpPr>
            <p:spPr>
              <a:xfrm>
                <a:off x="2821431" y="4068462"/>
                <a:ext cx="614902"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Growth</a:t>
                </a:r>
              </a:p>
            </p:txBody>
          </p:sp>
          <p:sp>
            <p:nvSpPr>
              <p:cNvPr id="266" name="Freeform: Shape 265">
                <a:extLst>
                  <a:ext uri="{FF2B5EF4-FFF2-40B4-BE49-F238E27FC236}">
                    <a16:creationId xmlns:a16="http://schemas.microsoft.com/office/drawing/2014/main" id="{6E0AED70-FA00-46CB-B589-52040D472E4F}"/>
                  </a:ext>
                </a:extLst>
              </p:cNvPr>
              <p:cNvSpPr>
                <a:spLocks noChangeAspect="1"/>
              </p:cNvSpPr>
              <p:nvPr/>
            </p:nvSpPr>
            <p:spPr>
              <a:xfrm>
                <a:off x="2692420" y="4612282"/>
                <a:ext cx="656579"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Inflation</a:t>
                </a:r>
              </a:p>
            </p:txBody>
          </p:sp>
          <p:sp>
            <p:nvSpPr>
              <p:cNvPr id="267" name="Freeform: Shape 266">
                <a:extLst>
                  <a:ext uri="{FF2B5EF4-FFF2-40B4-BE49-F238E27FC236}">
                    <a16:creationId xmlns:a16="http://schemas.microsoft.com/office/drawing/2014/main" id="{6DEAF795-FDF8-4768-BD74-0212E14FEA9B}"/>
                  </a:ext>
                </a:extLst>
              </p:cNvPr>
              <p:cNvSpPr>
                <a:spLocks noChangeAspect="1"/>
              </p:cNvSpPr>
              <p:nvPr/>
            </p:nvSpPr>
            <p:spPr>
              <a:xfrm>
                <a:off x="2413224" y="5073311"/>
                <a:ext cx="598871"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Labour</a:t>
                </a:r>
              </a:p>
            </p:txBody>
          </p:sp>
        </p:grpSp>
        <p:grpSp>
          <p:nvGrpSpPr>
            <p:cNvPr id="75" name="Group 74">
              <a:extLst>
                <a:ext uri="{FF2B5EF4-FFF2-40B4-BE49-F238E27FC236}">
                  <a16:creationId xmlns:a16="http://schemas.microsoft.com/office/drawing/2014/main" id="{C7ED907E-9030-4730-812B-644852640644}"/>
                </a:ext>
              </a:extLst>
            </p:cNvPr>
            <p:cNvGrpSpPr/>
            <p:nvPr/>
          </p:nvGrpSpPr>
          <p:grpSpPr>
            <a:xfrm>
              <a:off x="3798858" y="2057002"/>
              <a:ext cx="1901862" cy="2743996"/>
              <a:chOff x="3271165" y="1516014"/>
              <a:chExt cx="1901862" cy="2535964"/>
            </a:xfrm>
          </p:grpSpPr>
          <p:sp>
            <p:nvSpPr>
              <p:cNvPr id="245" name="Freeform: Shape 244">
                <a:extLst>
                  <a:ext uri="{FF2B5EF4-FFF2-40B4-BE49-F238E27FC236}">
                    <a16:creationId xmlns:a16="http://schemas.microsoft.com/office/drawing/2014/main" id="{355E6112-39B2-47AF-821E-241E922ADF19}"/>
                  </a:ext>
                </a:extLst>
              </p:cNvPr>
              <p:cNvSpPr/>
              <p:nvPr/>
            </p:nvSpPr>
            <p:spPr>
              <a:xfrm rot="3369831">
                <a:off x="3651802" y="3342630"/>
                <a:ext cx="776026" cy="53876"/>
              </a:xfrm>
              <a:custGeom>
                <a:avLst/>
                <a:gdLst/>
                <a:ahLst/>
                <a:cxnLst/>
                <a:rect l="0" t="0" r="0" b="0"/>
                <a:pathLst>
                  <a:path>
                    <a:moveTo>
                      <a:pt x="0" y="26938"/>
                    </a:moveTo>
                    <a:lnTo>
                      <a:pt x="776026"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6" name="Freeform: Shape 245">
                <a:extLst>
                  <a:ext uri="{FF2B5EF4-FFF2-40B4-BE49-F238E27FC236}">
                    <a16:creationId xmlns:a16="http://schemas.microsoft.com/office/drawing/2014/main" id="{10C09447-9B1B-430C-904D-4D2CCADFE899}"/>
                  </a:ext>
                </a:extLst>
              </p:cNvPr>
              <p:cNvSpPr/>
              <p:nvPr/>
            </p:nvSpPr>
            <p:spPr>
              <a:xfrm rot="1739142">
                <a:off x="3866920" y="3071695"/>
                <a:ext cx="696615" cy="53876"/>
              </a:xfrm>
              <a:custGeom>
                <a:avLst/>
                <a:gdLst/>
                <a:ahLst/>
                <a:cxnLst/>
                <a:rect l="0" t="0" r="0" b="0"/>
                <a:pathLst>
                  <a:path>
                    <a:moveTo>
                      <a:pt x="0" y="26938"/>
                    </a:moveTo>
                    <a:lnTo>
                      <a:pt x="696615"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7" name="Freeform: Shape 246">
                <a:extLst>
                  <a:ext uri="{FF2B5EF4-FFF2-40B4-BE49-F238E27FC236}">
                    <a16:creationId xmlns:a16="http://schemas.microsoft.com/office/drawing/2014/main" id="{E612B85A-DF62-441C-8D3C-52C824399734}"/>
                  </a:ext>
                </a:extLst>
              </p:cNvPr>
              <p:cNvSpPr/>
              <p:nvPr/>
            </p:nvSpPr>
            <p:spPr>
              <a:xfrm>
                <a:off x="3910549" y="2757058"/>
                <a:ext cx="699002" cy="53876"/>
              </a:xfrm>
              <a:custGeom>
                <a:avLst/>
                <a:gdLst/>
                <a:ahLst/>
                <a:cxnLst/>
                <a:rect l="0" t="0" r="0" b="0"/>
                <a:pathLst>
                  <a:path>
                    <a:moveTo>
                      <a:pt x="0" y="26938"/>
                    </a:moveTo>
                    <a:lnTo>
                      <a:pt x="699002"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8" name="Freeform: Shape 247">
                <a:extLst>
                  <a:ext uri="{FF2B5EF4-FFF2-40B4-BE49-F238E27FC236}">
                    <a16:creationId xmlns:a16="http://schemas.microsoft.com/office/drawing/2014/main" id="{6F6A1A9F-33D6-4C3A-94C3-DB6607EAA64B}"/>
                  </a:ext>
                </a:extLst>
              </p:cNvPr>
              <p:cNvSpPr/>
              <p:nvPr/>
            </p:nvSpPr>
            <p:spPr>
              <a:xfrm rot="19860858">
                <a:off x="3866920" y="2442420"/>
                <a:ext cx="696615" cy="53876"/>
              </a:xfrm>
              <a:custGeom>
                <a:avLst/>
                <a:gdLst/>
                <a:ahLst/>
                <a:cxnLst/>
                <a:rect l="0" t="0" r="0" b="0"/>
                <a:pathLst>
                  <a:path>
                    <a:moveTo>
                      <a:pt x="0" y="26938"/>
                    </a:moveTo>
                    <a:lnTo>
                      <a:pt x="696615"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9" name="Freeform: Shape 248">
                <a:extLst>
                  <a:ext uri="{FF2B5EF4-FFF2-40B4-BE49-F238E27FC236}">
                    <a16:creationId xmlns:a16="http://schemas.microsoft.com/office/drawing/2014/main" id="{21811837-B5BB-467E-83F7-C3F45F891831}"/>
                  </a:ext>
                </a:extLst>
              </p:cNvPr>
              <p:cNvSpPr/>
              <p:nvPr/>
            </p:nvSpPr>
            <p:spPr>
              <a:xfrm rot="18230169">
                <a:off x="3651802" y="2171485"/>
                <a:ext cx="776026" cy="53876"/>
              </a:xfrm>
              <a:custGeom>
                <a:avLst/>
                <a:gdLst/>
                <a:ahLst/>
                <a:cxnLst/>
                <a:rect l="0" t="0" r="0" b="0"/>
                <a:pathLst>
                  <a:path>
                    <a:moveTo>
                      <a:pt x="0" y="26938"/>
                    </a:moveTo>
                    <a:lnTo>
                      <a:pt x="776026"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0" name="Oval 249">
                <a:extLst>
                  <a:ext uri="{FF2B5EF4-FFF2-40B4-BE49-F238E27FC236}">
                    <a16:creationId xmlns:a16="http://schemas.microsoft.com/office/drawing/2014/main" id="{6BB2D7D9-E3AE-494B-9BDC-E1F3F0ED59A1}"/>
                  </a:ext>
                </a:extLst>
              </p:cNvPr>
              <p:cNvSpPr/>
              <p:nvPr/>
            </p:nvSpPr>
            <p:spPr>
              <a:xfrm>
                <a:off x="3271165" y="2407888"/>
                <a:ext cx="752216" cy="752216"/>
              </a:xfrm>
              <a:prstGeom prst="ellipse">
                <a:avLst/>
              </a:prstGeom>
              <a:blipFill>
                <a:blip r:embed="rId4">
                  <a:extLst>
                    <a:ext uri="{28A0092B-C50C-407E-A947-70E740481C1C}">
                      <a14:useLocalDpi xmlns:a14="http://schemas.microsoft.com/office/drawing/2010/main" val="0"/>
                    </a:ext>
                  </a:extLst>
                </a:blip>
                <a:srcRect/>
                <a:stretch>
                  <a:fillRect t="-6000" b="-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1" name="Freeform: Shape 250">
                <a:extLst>
                  <a:ext uri="{FF2B5EF4-FFF2-40B4-BE49-F238E27FC236}">
                    <a16:creationId xmlns:a16="http://schemas.microsoft.com/office/drawing/2014/main" id="{0373DF84-23D4-4D62-89BA-1FB125BE1CB9}"/>
                  </a:ext>
                </a:extLst>
              </p:cNvPr>
              <p:cNvSpPr>
                <a:spLocks noChangeAspect="1"/>
              </p:cNvSpPr>
              <p:nvPr/>
            </p:nvSpPr>
            <p:spPr>
              <a:xfrm>
                <a:off x="3929099" y="1516014"/>
                <a:ext cx="904848" cy="345336"/>
              </a:xfrm>
              <a:custGeom>
                <a:avLst/>
                <a:gdLst>
                  <a:gd name="connsiteX0" fmla="*/ 0 w 451330"/>
                  <a:gd name="connsiteY0" fmla="*/ 225665 h 451330"/>
                  <a:gd name="connsiteX1" fmla="*/ 225665 w 451330"/>
                  <a:gd name="connsiteY1" fmla="*/ 0 h 451330"/>
                  <a:gd name="connsiteX2" fmla="*/ 451330 w 451330"/>
                  <a:gd name="connsiteY2" fmla="*/ 225665 h 451330"/>
                  <a:gd name="connsiteX3" fmla="*/ 225665 w 451330"/>
                  <a:gd name="connsiteY3" fmla="*/ 451330 h 451330"/>
                  <a:gd name="connsiteX4" fmla="*/ 0 w 451330"/>
                  <a:gd name="connsiteY4" fmla="*/ 225665 h 451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30" h="451330">
                    <a:moveTo>
                      <a:pt x="0" y="225665"/>
                    </a:moveTo>
                    <a:cubicBezTo>
                      <a:pt x="0" y="101034"/>
                      <a:pt x="101034" y="0"/>
                      <a:pt x="225665" y="0"/>
                    </a:cubicBezTo>
                    <a:cubicBezTo>
                      <a:pt x="350296" y="0"/>
                      <a:pt x="451330" y="101034"/>
                      <a:pt x="451330" y="225665"/>
                    </a:cubicBezTo>
                    <a:cubicBezTo>
                      <a:pt x="451330" y="350296"/>
                      <a:pt x="350296" y="451330"/>
                      <a:pt x="225665" y="451330"/>
                    </a:cubicBezTo>
                    <a:cubicBezTo>
                      <a:pt x="101034" y="451330"/>
                      <a:pt x="0" y="350296"/>
                      <a:pt x="0" y="22566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74986" tIns="74986" rIns="74986" bIns="74986"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Consumers</a:t>
                </a:r>
              </a:p>
            </p:txBody>
          </p:sp>
          <p:sp>
            <p:nvSpPr>
              <p:cNvPr id="252" name="Freeform: Shape 251">
                <a:extLst>
                  <a:ext uri="{FF2B5EF4-FFF2-40B4-BE49-F238E27FC236}">
                    <a16:creationId xmlns:a16="http://schemas.microsoft.com/office/drawing/2014/main" id="{C2B2BC06-F3AB-4282-8FBB-C38EFBF8BDCB}"/>
                  </a:ext>
                </a:extLst>
              </p:cNvPr>
              <p:cNvSpPr>
                <a:spLocks noChangeAspect="1"/>
              </p:cNvSpPr>
              <p:nvPr/>
            </p:nvSpPr>
            <p:spPr>
              <a:xfrm>
                <a:off x="4371482" y="2018548"/>
                <a:ext cx="691649" cy="345336"/>
              </a:xfrm>
              <a:custGeom>
                <a:avLst/>
                <a:gdLst>
                  <a:gd name="connsiteX0" fmla="*/ 0 w 451330"/>
                  <a:gd name="connsiteY0" fmla="*/ 225665 h 451330"/>
                  <a:gd name="connsiteX1" fmla="*/ 225665 w 451330"/>
                  <a:gd name="connsiteY1" fmla="*/ 0 h 451330"/>
                  <a:gd name="connsiteX2" fmla="*/ 451330 w 451330"/>
                  <a:gd name="connsiteY2" fmla="*/ 225665 h 451330"/>
                  <a:gd name="connsiteX3" fmla="*/ 225665 w 451330"/>
                  <a:gd name="connsiteY3" fmla="*/ 451330 h 451330"/>
                  <a:gd name="connsiteX4" fmla="*/ 0 w 451330"/>
                  <a:gd name="connsiteY4" fmla="*/ 225665 h 451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30" h="451330">
                    <a:moveTo>
                      <a:pt x="0" y="225665"/>
                    </a:moveTo>
                    <a:cubicBezTo>
                      <a:pt x="0" y="101034"/>
                      <a:pt x="101034" y="0"/>
                      <a:pt x="225665" y="0"/>
                    </a:cubicBezTo>
                    <a:cubicBezTo>
                      <a:pt x="350296" y="0"/>
                      <a:pt x="451330" y="101034"/>
                      <a:pt x="451330" y="225665"/>
                    </a:cubicBezTo>
                    <a:cubicBezTo>
                      <a:pt x="451330" y="350296"/>
                      <a:pt x="350296" y="451330"/>
                      <a:pt x="225665" y="451330"/>
                    </a:cubicBezTo>
                    <a:cubicBezTo>
                      <a:pt x="101034" y="451330"/>
                      <a:pt x="0" y="350296"/>
                      <a:pt x="0" y="22566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74986" tIns="74986" rIns="74986" bIns="74986"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Lifestyle</a:t>
                </a:r>
              </a:p>
            </p:txBody>
          </p:sp>
          <p:sp>
            <p:nvSpPr>
              <p:cNvPr id="253" name="Freeform: Shape 252">
                <a:extLst>
                  <a:ext uri="{FF2B5EF4-FFF2-40B4-BE49-F238E27FC236}">
                    <a16:creationId xmlns:a16="http://schemas.microsoft.com/office/drawing/2014/main" id="{6F2ECC34-AB69-4FEE-BF0E-E6E8622EF30E}"/>
                  </a:ext>
                </a:extLst>
              </p:cNvPr>
              <p:cNvSpPr>
                <a:spLocks noChangeAspect="1"/>
              </p:cNvSpPr>
              <p:nvPr/>
            </p:nvSpPr>
            <p:spPr>
              <a:xfrm>
                <a:off x="4497408" y="2611328"/>
                <a:ext cx="675619" cy="345336"/>
              </a:xfrm>
              <a:custGeom>
                <a:avLst/>
                <a:gdLst>
                  <a:gd name="connsiteX0" fmla="*/ 0 w 451330"/>
                  <a:gd name="connsiteY0" fmla="*/ 225665 h 451330"/>
                  <a:gd name="connsiteX1" fmla="*/ 225665 w 451330"/>
                  <a:gd name="connsiteY1" fmla="*/ 0 h 451330"/>
                  <a:gd name="connsiteX2" fmla="*/ 451330 w 451330"/>
                  <a:gd name="connsiteY2" fmla="*/ 225665 h 451330"/>
                  <a:gd name="connsiteX3" fmla="*/ 225665 w 451330"/>
                  <a:gd name="connsiteY3" fmla="*/ 451330 h 451330"/>
                  <a:gd name="connsiteX4" fmla="*/ 0 w 451330"/>
                  <a:gd name="connsiteY4" fmla="*/ 225665 h 451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30" h="451330">
                    <a:moveTo>
                      <a:pt x="0" y="225665"/>
                    </a:moveTo>
                    <a:cubicBezTo>
                      <a:pt x="0" y="101034"/>
                      <a:pt x="101034" y="0"/>
                      <a:pt x="225665" y="0"/>
                    </a:cubicBezTo>
                    <a:cubicBezTo>
                      <a:pt x="350296" y="0"/>
                      <a:pt x="451330" y="101034"/>
                      <a:pt x="451330" y="225665"/>
                    </a:cubicBezTo>
                    <a:cubicBezTo>
                      <a:pt x="451330" y="350296"/>
                      <a:pt x="350296" y="451330"/>
                      <a:pt x="225665" y="451330"/>
                    </a:cubicBezTo>
                    <a:cubicBezTo>
                      <a:pt x="101034" y="451330"/>
                      <a:pt x="0" y="350296"/>
                      <a:pt x="0" y="22566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74986" tIns="74986" rIns="74986" bIns="74986"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Careers</a:t>
                </a:r>
              </a:p>
            </p:txBody>
          </p:sp>
          <p:sp>
            <p:nvSpPr>
              <p:cNvPr id="254" name="Freeform: Shape 253">
                <a:extLst>
                  <a:ext uri="{FF2B5EF4-FFF2-40B4-BE49-F238E27FC236}">
                    <a16:creationId xmlns:a16="http://schemas.microsoft.com/office/drawing/2014/main" id="{A1FF4514-B3AB-4C66-B7C6-8240AC20A3A4}"/>
                  </a:ext>
                </a:extLst>
              </p:cNvPr>
              <p:cNvSpPr>
                <a:spLocks noChangeAspect="1"/>
              </p:cNvSpPr>
              <p:nvPr/>
            </p:nvSpPr>
            <p:spPr>
              <a:xfrm>
                <a:off x="4355933" y="3204108"/>
                <a:ext cx="722747" cy="345336"/>
              </a:xfrm>
              <a:custGeom>
                <a:avLst/>
                <a:gdLst>
                  <a:gd name="connsiteX0" fmla="*/ 0 w 451330"/>
                  <a:gd name="connsiteY0" fmla="*/ 225665 h 451330"/>
                  <a:gd name="connsiteX1" fmla="*/ 225665 w 451330"/>
                  <a:gd name="connsiteY1" fmla="*/ 0 h 451330"/>
                  <a:gd name="connsiteX2" fmla="*/ 451330 w 451330"/>
                  <a:gd name="connsiteY2" fmla="*/ 225665 h 451330"/>
                  <a:gd name="connsiteX3" fmla="*/ 225665 w 451330"/>
                  <a:gd name="connsiteY3" fmla="*/ 451330 h 451330"/>
                  <a:gd name="connsiteX4" fmla="*/ 0 w 451330"/>
                  <a:gd name="connsiteY4" fmla="*/ 225665 h 451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30" h="451330">
                    <a:moveTo>
                      <a:pt x="0" y="225665"/>
                    </a:moveTo>
                    <a:cubicBezTo>
                      <a:pt x="0" y="101034"/>
                      <a:pt x="101034" y="0"/>
                      <a:pt x="225665" y="0"/>
                    </a:cubicBezTo>
                    <a:cubicBezTo>
                      <a:pt x="350296" y="0"/>
                      <a:pt x="451330" y="101034"/>
                      <a:pt x="451330" y="225665"/>
                    </a:cubicBezTo>
                    <a:cubicBezTo>
                      <a:pt x="451330" y="350296"/>
                      <a:pt x="350296" y="451330"/>
                      <a:pt x="225665" y="451330"/>
                    </a:cubicBezTo>
                    <a:cubicBezTo>
                      <a:pt x="101034" y="451330"/>
                      <a:pt x="0" y="350296"/>
                      <a:pt x="0" y="22566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74986" tIns="74986" rIns="74986" bIns="74986"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Work/life</a:t>
                </a:r>
              </a:p>
            </p:txBody>
          </p:sp>
          <p:sp>
            <p:nvSpPr>
              <p:cNvPr id="255" name="Freeform: Shape 254">
                <a:extLst>
                  <a:ext uri="{FF2B5EF4-FFF2-40B4-BE49-F238E27FC236}">
                    <a16:creationId xmlns:a16="http://schemas.microsoft.com/office/drawing/2014/main" id="{269773D8-A003-4DDB-95D1-5C378D976A1E}"/>
                  </a:ext>
                </a:extLst>
              </p:cNvPr>
              <p:cNvSpPr>
                <a:spLocks noChangeAspect="1"/>
              </p:cNvSpPr>
              <p:nvPr/>
            </p:nvSpPr>
            <p:spPr>
              <a:xfrm>
                <a:off x="3884215" y="3706642"/>
                <a:ext cx="994616" cy="345336"/>
              </a:xfrm>
              <a:custGeom>
                <a:avLst/>
                <a:gdLst>
                  <a:gd name="connsiteX0" fmla="*/ 0 w 451330"/>
                  <a:gd name="connsiteY0" fmla="*/ 225665 h 451330"/>
                  <a:gd name="connsiteX1" fmla="*/ 225665 w 451330"/>
                  <a:gd name="connsiteY1" fmla="*/ 0 h 451330"/>
                  <a:gd name="connsiteX2" fmla="*/ 451330 w 451330"/>
                  <a:gd name="connsiteY2" fmla="*/ 225665 h 451330"/>
                  <a:gd name="connsiteX3" fmla="*/ 225665 w 451330"/>
                  <a:gd name="connsiteY3" fmla="*/ 451330 h 451330"/>
                  <a:gd name="connsiteX4" fmla="*/ 0 w 451330"/>
                  <a:gd name="connsiteY4" fmla="*/ 225665 h 451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30" h="451330">
                    <a:moveTo>
                      <a:pt x="0" y="225665"/>
                    </a:moveTo>
                    <a:cubicBezTo>
                      <a:pt x="0" y="101034"/>
                      <a:pt x="101034" y="0"/>
                      <a:pt x="225665" y="0"/>
                    </a:cubicBezTo>
                    <a:cubicBezTo>
                      <a:pt x="350296" y="0"/>
                      <a:pt x="451330" y="101034"/>
                      <a:pt x="451330" y="225665"/>
                    </a:cubicBezTo>
                    <a:cubicBezTo>
                      <a:pt x="451330" y="350296"/>
                      <a:pt x="350296" y="451330"/>
                      <a:pt x="225665" y="451330"/>
                    </a:cubicBezTo>
                    <a:cubicBezTo>
                      <a:pt x="101034" y="451330"/>
                      <a:pt x="0" y="350296"/>
                      <a:pt x="0" y="22566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74986" tIns="74986" rIns="74986" bIns="74986"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Demography</a:t>
                </a:r>
              </a:p>
            </p:txBody>
          </p:sp>
        </p:grpSp>
        <p:grpSp>
          <p:nvGrpSpPr>
            <p:cNvPr id="50" name="Group 49">
              <a:extLst>
                <a:ext uri="{FF2B5EF4-FFF2-40B4-BE49-F238E27FC236}">
                  <a16:creationId xmlns:a16="http://schemas.microsoft.com/office/drawing/2014/main" id="{971CCE0C-BF11-4988-9398-6E51292664E8}"/>
                </a:ext>
              </a:extLst>
            </p:cNvPr>
            <p:cNvGrpSpPr/>
            <p:nvPr/>
          </p:nvGrpSpPr>
          <p:grpSpPr>
            <a:xfrm>
              <a:off x="7905139" y="2009014"/>
              <a:ext cx="1667304" cy="2839972"/>
              <a:chOff x="7777499" y="1613839"/>
              <a:chExt cx="1667304" cy="2344265"/>
            </a:xfrm>
          </p:grpSpPr>
          <p:sp>
            <p:nvSpPr>
              <p:cNvPr id="51" name="Freeform: Shape 50">
                <a:extLst>
                  <a:ext uri="{FF2B5EF4-FFF2-40B4-BE49-F238E27FC236}">
                    <a16:creationId xmlns:a16="http://schemas.microsoft.com/office/drawing/2014/main" id="{D318C1B8-02C6-4AFF-A15E-F944A9021D42}"/>
                  </a:ext>
                </a:extLst>
              </p:cNvPr>
              <p:cNvSpPr/>
              <p:nvPr/>
            </p:nvSpPr>
            <p:spPr>
              <a:xfrm rot="3369742">
                <a:off x="8138047" y="3296307"/>
                <a:ext cx="712095" cy="53876"/>
              </a:xfrm>
              <a:custGeom>
                <a:avLst/>
                <a:gdLst/>
                <a:ahLst/>
                <a:cxnLst/>
                <a:rect l="0" t="0" r="0" b="0"/>
                <a:pathLst>
                  <a:path>
                    <a:moveTo>
                      <a:pt x="0" y="26938"/>
                    </a:moveTo>
                    <a:lnTo>
                      <a:pt x="712095"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2" name="Freeform: Shape 51">
                <a:extLst>
                  <a:ext uri="{FF2B5EF4-FFF2-40B4-BE49-F238E27FC236}">
                    <a16:creationId xmlns:a16="http://schemas.microsoft.com/office/drawing/2014/main" id="{FAE25554-DB49-44A0-935B-D28CC6CB90EF}"/>
                  </a:ext>
                </a:extLst>
              </p:cNvPr>
              <p:cNvSpPr/>
              <p:nvPr/>
            </p:nvSpPr>
            <p:spPr>
              <a:xfrm rot="1739086">
                <a:off x="8335410" y="3047717"/>
                <a:ext cx="639252" cy="53876"/>
              </a:xfrm>
              <a:custGeom>
                <a:avLst/>
                <a:gdLst/>
                <a:ahLst/>
                <a:cxnLst/>
                <a:rect l="0" t="0" r="0" b="0"/>
                <a:pathLst>
                  <a:path>
                    <a:moveTo>
                      <a:pt x="0" y="26938"/>
                    </a:moveTo>
                    <a:lnTo>
                      <a:pt x="639252"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Shape 52">
                <a:extLst>
                  <a:ext uri="{FF2B5EF4-FFF2-40B4-BE49-F238E27FC236}">
                    <a16:creationId xmlns:a16="http://schemas.microsoft.com/office/drawing/2014/main" id="{8B36A27C-8A60-4E6D-ADCB-5D7F88A4CE69}"/>
                  </a:ext>
                </a:extLst>
              </p:cNvPr>
              <p:cNvSpPr/>
              <p:nvPr/>
            </p:nvSpPr>
            <p:spPr>
              <a:xfrm>
                <a:off x="8375444" y="2759033"/>
                <a:ext cx="641440" cy="53876"/>
              </a:xfrm>
              <a:custGeom>
                <a:avLst/>
                <a:gdLst/>
                <a:ahLst/>
                <a:cxnLst/>
                <a:rect l="0" t="0" r="0" b="0"/>
                <a:pathLst>
                  <a:path>
                    <a:moveTo>
                      <a:pt x="0" y="26938"/>
                    </a:moveTo>
                    <a:lnTo>
                      <a:pt x="641440"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Shape 53">
                <a:extLst>
                  <a:ext uri="{FF2B5EF4-FFF2-40B4-BE49-F238E27FC236}">
                    <a16:creationId xmlns:a16="http://schemas.microsoft.com/office/drawing/2014/main" id="{2C4C8C5F-AFA3-4DA7-917D-03F6CAFBAA71}"/>
                  </a:ext>
                </a:extLst>
              </p:cNvPr>
              <p:cNvSpPr/>
              <p:nvPr/>
            </p:nvSpPr>
            <p:spPr>
              <a:xfrm rot="19860914">
                <a:off x="8335410" y="2470349"/>
                <a:ext cx="639252" cy="53876"/>
              </a:xfrm>
              <a:custGeom>
                <a:avLst/>
                <a:gdLst/>
                <a:ahLst/>
                <a:cxnLst/>
                <a:rect l="0" t="0" r="0" b="0"/>
                <a:pathLst>
                  <a:path>
                    <a:moveTo>
                      <a:pt x="0" y="26938"/>
                    </a:moveTo>
                    <a:lnTo>
                      <a:pt x="639252"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Shape 54">
                <a:extLst>
                  <a:ext uri="{FF2B5EF4-FFF2-40B4-BE49-F238E27FC236}">
                    <a16:creationId xmlns:a16="http://schemas.microsoft.com/office/drawing/2014/main" id="{5C1AB3E8-6EEB-4253-AE08-A0F8DA1DCF64}"/>
                  </a:ext>
                </a:extLst>
              </p:cNvPr>
              <p:cNvSpPr/>
              <p:nvPr/>
            </p:nvSpPr>
            <p:spPr>
              <a:xfrm rot="18230258">
                <a:off x="8138047" y="2221759"/>
                <a:ext cx="712095" cy="53876"/>
              </a:xfrm>
              <a:custGeom>
                <a:avLst/>
                <a:gdLst/>
                <a:ahLst/>
                <a:cxnLst/>
                <a:rect l="0" t="0" r="0" b="0"/>
                <a:pathLst>
                  <a:path>
                    <a:moveTo>
                      <a:pt x="0" y="26938"/>
                    </a:moveTo>
                    <a:lnTo>
                      <a:pt x="712095"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Oval 55">
                <a:extLst>
                  <a:ext uri="{FF2B5EF4-FFF2-40B4-BE49-F238E27FC236}">
                    <a16:creationId xmlns:a16="http://schemas.microsoft.com/office/drawing/2014/main" id="{B6FC520E-AE23-4563-B21B-E64B6170D8B7}"/>
                  </a:ext>
                </a:extLst>
              </p:cNvPr>
              <p:cNvSpPr/>
              <p:nvPr/>
            </p:nvSpPr>
            <p:spPr>
              <a:xfrm>
                <a:off x="7777499" y="2450177"/>
                <a:ext cx="752400" cy="671589"/>
              </a:xfrm>
              <a:prstGeom prst="ellipse">
                <a:avLst/>
              </a:prstGeom>
              <a:blipFill>
                <a:blip r:embed="rId5">
                  <a:extLst>
                    <a:ext uri="{28A0092B-C50C-407E-A947-70E740481C1C}">
                      <a14:useLocalDpi xmlns:a14="http://schemas.microsoft.com/office/drawing/2010/main" val="0"/>
                    </a:ext>
                  </a:extLst>
                </a:blip>
                <a:srcRect/>
                <a:stretch>
                  <a:fillRect t="-10000" b="-10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Freeform: Shape 56">
                <a:extLst>
                  <a:ext uri="{FF2B5EF4-FFF2-40B4-BE49-F238E27FC236}">
                    <a16:creationId xmlns:a16="http://schemas.microsoft.com/office/drawing/2014/main" id="{AB1BC5C4-785B-4EAA-A1A5-D620E7FC6D01}"/>
                  </a:ext>
                </a:extLst>
              </p:cNvPr>
              <p:cNvSpPr>
                <a:spLocks noChangeAspect="1"/>
              </p:cNvSpPr>
              <p:nvPr/>
            </p:nvSpPr>
            <p:spPr>
              <a:xfrm>
                <a:off x="8327866" y="1613839"/>
                <a:ext cx="959547"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Employment</a:t>
                </a:r>
              </a:p>
            </p:txBody>
          </p:sp>
          <p:sp>
            <p:nvSpPr>
              <p:cNvPr id="58" name="Freeform: Shape 57">
                <a:extLst>
                  <a:ext uri="{FF2B5EF4-FFF2-40B4-BE49-F238E27FC236}">
                    <a16:creationId xmlns:a16="http://schemas.microsoft.com/office/drawing/2014/main" id="{DF2707AD-6BCD-41B5-9911-516F583E73C9}"/>
                  </a:ext>
                </a:extLst>
              </p:cNvPr>
              <p:cNvSpPr>
                <a:spLocks noChangeAspect="1"/>
              </p:cNvSpPr>
              <p:nvPr/>
            </p:nvSpPr>
            <p:spPr>
              <a:xfrm>
                <a:off x="8828314" y="2074925"/>
                <a:ext cx="574826"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Courts</a:t>
                </a:r>
              </a:p>
            </p:txBody>
          </p:sp>
          <p:sp>
            <p:nvSpPr>
              <p:cNvPr id="59" name="Freeform: Shape 58">
                <a:extLst>
                  <a:ext uri="{FF2B5EF4-FFF2-40B4-BE49-F238E27FC236}">
                    <a16:creationId xmlns:a16="http://schemas.microsoft.com/office/drawing/2014/main" id="{F34CE8EA-9E6F-4D4B-B508-6DF114D0B2E8}"/>
                  </a:ext>
                </a:extLst>
              </p:cNvPr>
              <p:cNvSpPr>
                <a:spLocks noChangeAspect="1"/>
              </p:cNvSpPr>
              <p:nvPr/>
            </p:nvSpPr>
            <p:spPr>
              <a:xfrm>
                <a:off x="9003025" y="2618815"/>
                <a:ext cx="441778"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dirty="0">
                    <a:latin typeface="Arial Narrow" panose="020B0606020202030204" pitchFamily="34" charset="0"/>
                  </a:rPr>
                  <a:t>H&amp;S</a:t>
                </a:r>
              </a:p>
            </p:txBody>
          </p:sp>
          <p:sp>
            <p:nvSpPr>
              <p:cNvPr id="60" name="Freeform: Shape 59">
                <a:extLst>
                  <a:ext uri="{FF2B5EF4-FFF2-40B4-BE49-F238E27FC236}">
                    <a16:creationId xmlns:a16="http://schemas.microsoft.com/office/drawing/2014/main" id="{A78AE156-1DF2-453C-9735-665407348BCA}"/>
                  </a:ext>
                </a:extLst>
              </p:cNvPr>
              <p:cNvSpPr>
                <a:spLocks noChangeAspect="1"/>
              </p:cNvSpPr>
              <p:nvPr/>
            </p:nvSpPr>
            <p:spPr>
              <a:xfrm>
                <a:off x="8943730" y="3139465"/>
                <a:ext cx="449826" cy="275958"/>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EU</a:t>
                </a:r>
              </a:p>
            </p:txBody>
          </p:sp>
          <p:sp>
            <p:nvSpPr>
              <p:cNvPr id="61" name="Freeform: Shape 60">
                <a:extLst>
                  <a:ext uri="{FF2B5EF4-FFF2-40B4-BE49-F238E27FC236}">
                    <a16:creationId xmlns:a16="http://schemas.microsoft.com/office/drawing/2014/main" id="{34B186C7-C9B9-4E7B-919A-26D825CD74D1}"/>
                  </a:ext>
                </a:extLst>
              </p:cNvPr>
              <p:cNvSpPr>
                <a:spLocks noChangeAspect="1"/>
              </p:cNvSpPr>
              <p:nvPr/>
            </p:nvSpPr>
            <p:spPr>
              <a:xfrm>
                <a:off x="8351911" y="3623793"/>
                <a:ext cx="911457" cy="334311"/>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Immigration</a:t>
                </a:r>
              </a:p>
            </p:txBody>
          </p:sp>
        </p:grpSp>
        <p:grpSp>
          <p:nvGrpSpPr>
            <p:cNvPr id="13" name="Group 12">
              <a:extLst>
                <a:ext uri="{FF2B5EF4-FFF2-40B4-BE49-F238E27FC236}">
                  <a16:creationId xmlns:a16="http://schemas.microsoft.com/office/drawing/2014/main" id="{EAB92419-1ABF-4A8A-8D62-7966697B3333}"/>
                </a:ext>
              </a:extLst>
            </p:cNvPr>
            <p:cNvGrpSpPr/>
            <p:nvPr/>
          </p:nvGrpSpPr>
          <p:grpSpPr>
            <a:xfrm>
              <a:off x="9660212" y="1996793"/>
              <a:ext cx="1836910" cy="2852191"/>
              <a:chOff x="9660212" y="3052085"/>
              <a:chExt cx="1836910" cy="2353911"/>
            </a:xfrm>
          </p:grpSpPr>
          <p:sp>
            <p:nvSpPr>
              <p:cNvPr id="14" name="Freeform: Shape 13">
                <a:extLst>
                  <a:ext uri="{FF2B5EF4-FFF2-40B4-BE49-F238E27FC236}">
                    <a16:creationId xmlns:a16="http://schemas.microsoft.com/office/drawing/2014/main" id="{3648CA2E-7DA4-4E9F-9C3D-D556BE11AF4B}"/>
                  </a:ext>
                </a:extLst>
              </p:cNvPr>
              <p:cNvSpPr/>
              <p:nvPr/>
            </p:nvSpPr>
            <p:spPr>
              <a:xfrm rot="3371267">
                <a:off x="10010266" y="4744246"/>
                <a:ext cx="710625" cy="53964"/>
              </a:xfrm>
              <a:custGeom>
                <a:avLst/>
                <a:gdLst/>
                <a:ahLst/>
                <a:cxnLst/>
                <a:rect l="0" t="0" r="0" b="0"/>
                <a:pathLst>
                  <a:path>
                    <a:moveTo>
                      <a:pt x="0" y="26982"/>
                    </a:moveTo>
                    <a:lnTo>
                      <a:pt x="710625" y="269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5CF74ADD-AD2F-4A5E-A44F-ABDF9643F656}"/>
                  </a:ext>
                </a:extLst>
              </p:cNvPr>
              <p:cNvSpPr/>
              <p:nvPr/>
            </p:nvSpPr>
            <p:spPr>
              <a:xfrm rot="1740045">
                <a:off x="10207786" y="4495744"/>
                <a:ext cx="637499" cy="53964"/>
              </a:xfrm>
              <a:custGeom>
                <a:avLst/>
                <a:gdLst/>
                <a:ahLst/>
                <a:cxnLst/>
                <a:rect l="0" t="0" r="0" b="0"/>
                <a:pathLst>
                  <a:path>
                    <a:moveTo>
                      <a:pt x="0" y="26982"/>
                    </a:moveTo>
                    <a:lnTo>
                      <a:pt x="637499" y="269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8E2030FE-07F2-44F2-A880-FAE66445F50A}"/>
                  </a:ext>
                </a:extLst>
              </p:cNvPr>
              <p:cNvSpPr/>
              <p:nvPr/>
            </p:nvSpPr>
            <p:spPr>
              <a:xfrm>
                <a:off x="10247753" y="4207101"/>
                <a:ext cx="639716" cy="53964"/>
              </a:xfrm>
              <a:custGeom>
                <a:avLst/>
                <a:gdLst/>
                <a:ahLst/>
                <a:cxnLst/>
                <a:rect l="0" t="0" r="0" b="0"/>
                <a:pathLst>
                  <a:path>
                    <a:moveTo>
                      <a:pt x="0" y="26982"/>
                    </a:moveTo>
                    <a:lnTo>
                      <a:pt x="639716" y="269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5AC57E09-90AC-467B-95E6-2025619A2A9A}"/>
                  </a:ext>
                </a:extLst>
              </p:cNvPr>
              <p:cNvSpPr/>
              <p:nvPr/>
            </p:nvSpPr>
            <p:spPr>
              <a:xfrm rot="19859955">
                <a:off x="10207786" y="3918457"/>
                <a:ext cx="637499" cy="53964"/>
              </a:xfrm>
              <a:custGeom>
                <a:avLst/>
                <a:gdLst/>
                <a:ahLst/>
                <a:cxnLst/>
                <a:rect l="0" t="0" r="0" b="0"/>
                <a:pathLst>
                  <a:path>
                    <a:moveTo>
                      <a:pt x="0" y="26982"/>
                    </a:moveTo>
                    <a:lnTo>
                      <a:pt x="637499" y="269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0D97635A-5889-4BE8-8235-D53AEDDFE573}"/>
                  </a:ext>
                </a:extLst>
              </p:cNvPr>
              <p:cNvSpPr/>
              <p:nvPr/>
            </p:nvSpPr>
            <p:spPr>
              <a:xfrm rot="18228733">
                <a:off x="10010266" y="3669955"/>
                <a:ext cx="710625" cy="53964"/>
              </a:xfrm>
              <a:custGeom>
                <a:avLst/>
                <a:gdLst/>
                <a:ahLst/>
                <a:cxnLst/>
                <a:rect l="0" t="0" r="0" b="0"/>
                <a:pathLst>
                  <a:path>
                    <a:moveTo>
                      <a:pt x="0" y="26982"/>
                    </a:moveTo>
                    <a:lnTo>
                      <a:pt x="710625" y="269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Oval 18">
                <a:extLst>
                  <a:ext uri="{FF2B5EF4-FFF2-40B4-BE49-F238E27FC236}">
                    <a16:creationId xmlns:a16="http://schemas.microsoft.com/office/drawing/2014/main" id="{A3056593-CE49-4D96-9041-EECFC6212779}"/>
                  </a:ext>
                </a:extLst>
              </p:cNvPr>
              <p:cNvSpPr/>
              <p:nvPr/>
            </p:nvSpPr>
            <p:spPr>
              <a:xfrm>
                <a:off x="9660212" y="3898351"/>
                <a:ext cx="752400" cy="671463"/>
              </a:xfrm>
              <a:prstGeom prst="ellipse">
                <a:avLst/>
              </a:prstGeom>
              <a:blipFill>
                <a:blip r:embed="rId3">
                  <a:extLst>
                    <a:ext uri="{28A0092B-C50C-407E-A947-70E740481C1C}">
                      <a14:useLocalDpi xmlns:a14="http://schemas.microsoft.com/office/drawing/2010/main" val="0"/>
                    </a:ext>
                  </a:extLst>
                </a:blip>
                <a:srcRect/>
                <a:stretch>
                  <a:fillRect t="-6000" b="-6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C5AC39EF-A8D1-4C7F-9408-2C4CA80C5E0C}"/>
                  </a:ext>
                </a:extLst>
              </p:cNvPr>
              <p:cNvSpPr>
                <a:spLocks noChangeAspect="1"/>
              </p:cNvSpPr>
              <p:nvPr/>
            </p:nvSpPr>
            <p:spPr>
              <a:xfrm>
                <a:off x="10453698" y="3052085"/>
                <a:ext cx="555825" cy="276072"/>
              </a:xfrm>
              <a:custGeom>
                <a:avLst/>
                <a:gdLst>
                  <a:gd name="connsiteX0" fmla="*/ 0 w 414734"/>
                  <a:gd name="connsiteY0" fmla="*/ 207367 h 414734"/>
                  <a:gd name="connsiteX1" fmla="*/ 207367 w 414734"/>
                  <a:gd name="connsiteY1" fmla="*/ 0 h 414734"/>
                  <a:gd name="connsiteX2" fmla="*/ 414734 w 414734"/>
                  <a:gd name="connsiteY2" fmla="*/ 207367 h 414734"/>
                  <a:gd name="connsiteX3" fmla="*/ 207367 w 414734"/>
                  <a:gd name="connsiteY3" fmla="*/ 414734 h 414734"/>
                  <a:gd name="connsiteX4" fmla="*/ 0 w 414734"/>
                  <a:gd name="connsiteY4" fmla="*/ 207367 h 414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34" h="414734">
                    <a:moveTo>
                      <a:pt x="0" y="207367"/>
                    </a:moveTo>
                    <a:cubicBezTo>
                      <a:pt x="0" y="92841"/>
                      <a:pt x="92841" y="0"/>
                      <a:pt x="207367" y="0"/>
                    </a:cubicBezTo>
                    <a:cubicBezTo>
                      <a:pt x="321893" y="0"/>
                      <a:pt x="414734" y="92841"/>
                      <a:pt x="414734" y="207367"/>
                    </a:cubicBezTo>
                    <a:cubicBezTo>
                      <a:pt x="414734" y="321893"/>
                      <a:pt x="321893" y="414734"/>
                      <a:pt x="207367" y="414734"/>
                    </a:cubicBezTo>
                    <a:cubicBezTo>
                      <a:pt x="92841" y="414734"/>
                      <a:pt x="0" y="321893"/>
                      <a:pt x="0" y="2073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626" tIns="69626" rIns="69626" bIns="69626"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CSR</a:t>
                </a:r>
              </a:p>
            </p:txBody>
          </p:sp>
          <p:sp>
            <p:nvSpPr>
              <p:cNvPr id="21" name="Freeform: Shape 20">
                <a:extLst>
                  <a:ext uri="{FF2B5EF4-FFF2-40B4-BE49-F238E27FC236}">
                    <a16:creationId xmlns:a16="http://schemas.microsoft.com/office/drawing/2014/main" id="{21C3466B-E10C-48E3-8AC5-8DABCF177021}"/>
                  </a:ext>
                </a:extLst>
              </p:cNvPr>
              <p:cNvSpPr>
                <a:spLocks noChangeAspect="1"/>
              </p:cNvSpPr>
              <p:nvPr/>
            </p:nvSpPr>
            <p:spPr>
              <a:xfrm>
                <a:off x="10483568" y="3523111"/>
                <a:ext cx="1006234" cy="334511"/>
              </a:xfrm>
              <a:custGeom>
                <a:avLst/>
                <a:gdLst>
                  <a:gd name="connsiteX0" fmla="*/ 0 w 414734"/>
                  <a:gd name="connsiteY0" fmla="*/ 207367 h 414734"/>
                  <a:gd name="connsiteX1" fmla="*/ 207367 w 414734"/>
                  <a:gd name="connsiteY1" fmla="*/ 0 h 414734"/>
                  <a:gd name="connsiteX2" fmla="*/ 414734 w 414734"/>
                  <a:gd name="connsiteY2" fmla="*/ 207367 h 414734"/>
                  <a:gd name="connsiteX3" fmla="*/ 207367 w 414734"/>
                  <a:gd name="connsiteY3" fmla="*/ 414734 h 414734"/>
                  <a:gd name="connsiteX4" fmla="*/ 0 w 414734"/>
                  <a:gd name="connsiteY4" fmla="*/ 207367 h 414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34" h="414734">
                    <a:moveTo>
                      <a:pt x="0" y="207367"/>
                    </a:moveTo>
                    <a:cubicBezTo>
                      <a:pt x="0" y="92841"/>
                      <a:pt x="92841" y="0"/>
                      <a:pt x="207367" y="0"/>
                    </a:cubicBezTo>
                    <a:cubicBezTo>
                      <a:pt x="321893" y="0"/>
                      <a:pt x="414734" y="92841"/>
                      <a:pt x="414734" y="207367"/>
                    </a:cubicBezTo>
                    <a:cubicBezTo>
                      <a:pt x="414734" y="321893"/>
                      <a:pt x="321893" y="414734"/>
                      <a:pt x="207367" y="414734"/>
                    </a:cubicBezTo>
                    <a:cubicBezTo>
                      <a:pt x="92841" y="414734"/>
                      <a:pt x="0" y="321893"/>
                      <a:pt x="0" y="2073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626" tIns="69626" rIns="69626" bIns="69626"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Sustainability</a:t>
                </a:r>
              </a:p>
            </p:txBody>
          </p:sp>
          <p:sp>
            <p:nvSpPr>
              <p:cNvPr id="22" name="Freeform: Shape 21">
                <a:extLst>
                  <a:ext uri="{FF2B5EF4-FFF2-40B4-BE49-F238E27FC236}">
                    <a16:creationId xmlns:a16="http://schemas.microsoft.com/office/drawing/2014/main" id="{F1132C2E-487D-45FF-818E-476E0FFEE421}"/>
                  </a:ext>
                </a:extLst>
              </p:cNvPr>
              <p:cNvSpPr>
                <a:spLocks noChangeAspect="1"/>
              </p:cNvSpPr>
              <p:nvPr/>
            </p:nvSpPr>
            <p:spPr>
              <a:xfrm>
                <a:off x="10853010" y="4069843"/>
                <a:ext cx="568321" cy="276072"/>
              </a:xfrm>
              <a:custGeom>
                <a:avLst/>
                <a:gdLst>
                  <a:gd name="connsiteX0" fmla="*/ 0 w 414734"/>
                  <a:gd name="connsiteY0" fmla="*/ 207367 h 414734"/>
                  <a:gd name="connsiteX1" fmla="*/ 207367 w 414734"/>
                  <a:gd name="connsiteY1" fmla="*/ 0 h 414734"/>
                  <a:gd name="connsiteX2" fmla="*/ 414734 w 414734"/>
                  <a:gd name="connsiteY2" fmla="*/ 207367 h 414734"/>
                  <a:gd name="connsiteX3" fmla="*/ 207367 w 414734"/>
                  <a:gd name="connsiteY3" fmla="*/ 414734 h 414734"/>
                  <a:gd name="connsiteX4" fmla="*/ 0 w 414734"/>
                  <a:gd name="connsiteY4" fmla="*/ 207367 h 414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34" h="414734">
                    <a:moveTo>
                      <a:pt x="0" y="207367"/>
                    </a:moveTo>
                    <a:cubicBezTo>
                      <a:pt x="0" y="92841"/>
                      <a:pt x="92841" y="0"/>
                      <a:pt x="207367" y="0"/>
                    </a:cubicBezTo>
                    <a:cubicBezTo>
                      <a:pt x="321893" y="0"/>
                      <a:pt x="414734" y="92841"/>
                      <a:pt x="414734" y="207367"/>
                    </a:cubicBezTo>
                    <a:cubicBezTo>
                      <a:pt x="414734" y="321893"/>
                      <a:pt x="321893" y="414734"/>
                      <a:pt x="207367" y="414734"/>
                    </a:cubicBezTo>
                    <a:cubicBezTo>
                      <a:pt x="92841" y="414734"/>
                      <a:pt x="0" y="321893"/>
                      <a:pt x="0" y="2073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626" tIns="69626" rIns="69626" bIns="69626"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Regs</a:t>
                </a:r>
              </a:p>
            </p:txBody>
          </p:sp>
          <p:sp>
            <p:nvSpPr>
              <p:cNvPr id="23" name="Freeform: Shape 22">
                <a:extLst>
                  <a:ext uri="{FF2B5EF4-FFF2-40B4-BE49-F238E27FC236}">
                    <a16:creationId xmlns:a16="http://schemas.microsoft.com/office/drawing/2014/main" id="{82F8ABB9-58E6-423F-91F4-1323677142E5}"/>
                  </a:ext>
                </a:extLst>
              </p:cNvPr>
              <p:cNvSpPr>
                <a:spLocks noChangeAspect="1"/>
              </p:cNvSpPr>
              <p:nvPr/>
            </p:nvSpPr>
            <p:spPr>
              <a:xfrm>
                <a:off x="10603248" y="4617927"/>
                <a:ext cx="893874" cy="276072"/>
              </a:xfrm>
              <a:custGeom>
                <a:avLst/>
                <a:gdLst>
                  <a:gd name="connsiteX0" fmla="*/ 0 w 414734"/>
                  <a:gd name="connsiteY0" fmla="*/ 207367 h 414734"/>
                  <a:gd name="connsiteX1" fmla="*/ 207367 w 414734"/>
                  <a:gd name="connsiteY1" fmla="*/ 0 h 414734"/>
                  <a:gd name="connsiteX2" fmla="*/ 414734 w 414734"/>
                  <a:gd name="connsiteY2" fmla="*/ 207367 h 414734"/>
                  <a:gd name="connsiteX3" fmla="*/ 207367 w 414734"/>
                  <a:gd name="connsiteY3" fmla="*/ 414734 h 414734"/>
                  <a:gd name="connsiteX4" fmla="*/ 0 w 414734"/>
                  <a:gd name="connsiteY4" fmla="*/ 207367 h 414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34" h="414734">
                    <a:moveTo>
                      <a:pt x="0" y="207367"/>
                    </a:moveTo>
                    <a:cubicBezTo>
                      <a:pt x="0" y="92841"/>
                      <a:pt x="92841" y="0"/>
                      <a:pt x="207367" y="0"/>
                    </a:cubicBezTo>
                    <a:cubicBezTo>
                      <a:pt x="321893" y="0"/>
                      <a:pt x="414734" y="92841"/>
                      <a:pt x="414734" y="207367"/>
                    </a:cubicBezTo>
                    <a:cubicBezTo>
                      <a:pt x="414734" y="321893"/>
                      <a:pt x="321893" y="414734"/>
                      <a:pt x="207367" y="414734"/>
                    </a:cubicBezTo>
                    <a:cubicBezTo>
                      <a:pt x="92841" y="414734"/>
                      <a:pt x="0" y="321893"/>
                      <a:pt x="0" y="2073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626" tIns="69626" rIns="69626" bIns="69626"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Transport</a:t>
                </a:r>
              </a:p>
            </p:txBody>
          </p:sp>
          <p:sp>
            <p:nvSpPr>
              <p:cNvPr id="24" name="Freeform: Shape 23">
                <a:extLst>
                  <a:ext uri="{FF2B5EF4-FFF2-40B4-BE49-F238E27FC236}">
                    <a16:creationId xmlns:a16="http://schemas.microsoft.com/office/drawing/2014/main" id="{CB6EC853-94CE-4F3A-9465-6D46532C2578}"/>
                  </a:ext>
                </a:extLst>
              </p:cNvPr>
              <p:cNvSpPr>
                <a:spLocks noChangeAspect="1"/>
              </p:cNvSpPr>
              <p:nvPr/>
            </p:nvSpPr>
            <p:spPr>
              <a:xfrm>
                <a:off x="10187600" y="5071485"/>
                <a:ext cx="982189" cy="334511"/>
              </a:xfrm>
              <a:custGeom>
                <a:avLst/>
                <a:gdLst>
                  <a:gd name="connsiteX0" fmla="*/ 0 w 414734"/>
                  <a:gd name="connsiteY0" fmla="*/ 207367 h 414734"/>
                  <a:gd name="connsiteX1" fmla="*/ 207367 w 414734"/>
                  <a:gd name="connsiteY1" fmla="*/ 0 h 414734"/>
                  <a:gd name="connsiteX2" fmla="*/ 414734 w 414734"/>
                  <a:gd name="connsiteY2" fmla="*/ 207367 h 414734"/>
                  <a:gd name="connsiteX3" fmla="*/ 207367 w 414734"/>
                  <a:gd name="connsiteY3" fmla="*/ 414734 h 414734"/>
                  <a:gd name="connsiteX4" fmla="*/ 0 w 414734"/>
                  <a:gd name="connsiteY4" fmla="*/ 207367 h 414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34" h="414734">
                    <a:moveTo>
                      <a:pt x="0" y="207367"/>
                    </a:moveTo>
                    <a:cubicBezTo>
                      <a:pt x="0" y="92841"/>
                      <a:pt x="92841" y="0"/>
                      <a:pt x="207367" y="0"/>
                    </a:cubicBezTo>
                    <a:cubicBezTo>
                      <a:pt x="321893" y="0"/>
                      <a:pt x="414734" y="92841"/>
                      <a:pt x="414734" y="207367"/>
                    </a:cubicBezTo>
                    <a:cubicBezTo>
                      <a:pt x="414734" y="321893"/>
                      <a:pt x="321893" y="414734"/>
                      <a:pt x="207367" y="414734"/>
                    </a:cubicBezTo>
                    <a:cubicBezTo>
                      <a:pt x="92841" y="414734"/>
                      <a:pt x="0" y="321893"/>
                      <a:pt x="0" y="20736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626" tIns="69626" rIns="69626" bIns="69626"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Supply chain</a:t>
                </a:r>
              </a:p>
            </p:txBody>
          </p:sp>
        </p:grpSp>
        <p:grpSp>
          <p:nvGrpSpPr>
            <p:cNvPr id="295" name="Group 294">
              <a:extLst>
                <a:ext uri="{FF2B5EF4-FFF2-40B4-BE49-F238E27FC236}">
                  <a16:creationId xmlns:a16="http://schemas.microsoft.com/office/drawing/2014/main" id="{B28B3AD7-2B97-450B-BDBB-6B66D1946E7B}"/>
                </a:ext>
              </a:extLst>
            </p:cNvPr>
            <p:cNvGrpSpPr/>
            <p:nvPr/>
          </p:nvGrpSpPr>
          <p:grpSpPr>
            <a:xfrm>
              <a:off x="5738345" y="2057002"/>
              <a:ext cx="2090385" cy="2743996"/>
              <a:chOff x="5793760" y="2119093"/>
              <a:chExt cx="2090385" cy="2644305"/>
            </a:xfrm>
          </p:grpSpPr>
          <p:sp>
            <p:nvSpPr>
              <p:cNvPr id="294" name="Freeform: Shape 293">
                <a:extLst>
                  <a:ext uri="{FF2B5EF4-FFF2-40B4-BE49-F238E27FC236}">
                    <a16:creationId xmlns:a16="http://schemas.microsoft.com/office/drawing/2014/main" id="{9006FA8D-8514-4A5C-9D7F-26ECA5EF6A9F}"/>
                  </a:ext>
                </a:extLst>
              </p:cNvPr>
              <p:cNvSpPr>
                <a:spLocks noChangeAspect="1"/>
              </p:cNvSpPr>
              <p:nvPr/>
            </p:nvSpPr>
            <p:spPr>
              <a:xfrm>
                <a:off x="6302647" y="2119093"/>
                <a:ext cx="1068212" cy="314115"/>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Automation</a:t>
                </a:r>
              </a:p>
            </p:txBody>
          </p:sp>
          <p:sp>
            <p:nvSpPr>
              <p:cNvPr id="71" name="Freeform: Shape 70">
                <a:extLst>
                  <a:ext uri="{FF2B5EF4-FFF2-40B4-BE49-F238E27FC236}">
                    <a16:creationId xmlns:a16="http://schemas.microsoft.com/office/drawing/2014/main" id="{69FF5F82-F6A3-4FB8-83EA-F6C785697FC1}"/>
                  </a:ext>
                </a:extLst>
              </p:cNvPr>
              <p:cNvSpPr>
                <a:spLocks noChangeAspect="1"/>
              </p:cNvSpPr>
              <p:nvPr/>
            </p:nvSpPr>
            <p:spPr>
              <a:xfrm>
                <a:off x="6752039" y="2643809"/>
                <a:ext cx="820086" cy="301985"/>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Innovation</a:t>
                </a:r>
              </a:p>
            </p:txBody>
          </p:sp>
          <p:sp>
            <p:nvSpPr>
              <p:cNvPr id="72" name="Freeform: Shape 71">
                <a:extLst>
                  <a:ext uri="{FF2B5EF4-FFF2-40B4-BE49-F238E27FC236}">
                    <a16:creationId xmlns:a16="http://schemas.microsoft.com/office/drawing/2014/main" id="{A13EE48E-BC64-4981-847A-03B73E7A9E20}"/>
                  </a:ext>
                </a:extLst>
              </p:cNvPr>
              <p:cNvSpPr>
                <a:spLocks noChangeAspect="1"/>
              </p:cNvSpPr>
              <p:nvPr/>
            </p:nvSpPr>
            <p:spPr>
              <a:xfrm>
                <a:off x="7081692" y="3278008"/>
                <a:ext cx="802453" cy="301985"/>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Disruption</a:t>
                </a:r>
              </a:p>
            </p:txBody>
          </p:sp>
          <p:sp>
            <p:nvSpPr>
              <p:cNvPr id="73" name="Freeform: Shape 72">
                <a:extLst>
                  <a:ext uri="{FF2B5EF4-FFF2-40B4-BE49-F238E27FC236}">
                    <a16:creationId xmlns:a16="http://schemas.microsoft.com/office/drawing/2014/main" id="{E5E6114A-6127-47EE-91A4-B58E1A732D85}"/>
                  </a:ext>
                </a:extLst>
              </p:cNvPr>
              <p:cNvSpPr>
                <a:spLocks noChangeAspect="1"/>
              </p:cNvSpPr>
              <p:nvPr/>
            </p:nvSpPr>
            <p:spPr>
              <a:xfrm>
                <a:off x="6966794" y="3928608"/>
                <a:ext cx="385706" cy="322165"/>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AI</a:t>
                </a:r>
              </a:p>
            </p:txBody>
          </p:sp>
          <p:sp>
            <p:nvSpPr>
              <p:cNvPr id="74" name="Freeform: Shape 73">
                <a:extLst>
                  <a:ext uri="{FF2B5EF4-FFF2-40B4-BE49-F238E27FC236}">
                    <a16:creationId xmlns:a16="http://schemas.microsoft.com/office/drawing/2014/main" id="{DAD0BA59-DB18-4036-8A37-0A81441A90B2}"/>
                  </a:ext>
                </a:extLst>
              </p:cNvPr>
              <p:cNvSpPr>
                <a:spLocks noChangeAspect="1"/>
              </p:cNvSpPr>
              <p:nvPr/>
            </p:nvSpPr>
            <p:spPr>
              <a:xfrm>
                <a:off x="6517726" y="4461413"/>
                <a:ext cx="672610" cy="301985"/>
              </a:xfrm>
              <a:custGeom>
                <a:avLst/>
                <a:gdLst>
                  <a:gd name="connsiteX0" fmla="*/ 0 w 414058"/>
                  <a:gd name="connsiteY0" fmla="*/ 207029 h 414058"/>
                  <a:gd name="connsiteX1" fmla="*/ 207029 w 414058"/>
                  <a:gd name="connsiteY1" fmla="*/ 0 h 414058"/>
                  <a:gd name="connsiteX2" fmla="*/ 414058 w 414058"/>
                  <a:gd name="connsiteY2" fmla="*/ 207029 h 414058"/>
                  <a:gd name="connsiteX3" fmla="*/ 207029 w 414058"/>
                  <a:gd name="connsiteY3" fmla="*/ 414058 h 414058"/>
                  <a:gd name="connsiteX4" fmla="*/ 0 w 414058"/>
                  <a:gd name="connsiteY4" fmla="*/ 207029 h 41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058" h="414058">
                    <a:moveTo>
                      <a:pt x="0" y="207029"/>
                    </a:moveTo>
                    <a:cubicBezTo>
                      <a:pt x="0" y="92690"/>
                      <a:pt x="92690" y="0"/>
                      <a:pt x="207029" y="0"/>
                    </a:cubicBezTo>
                    <a:cubicBezTo>
                      <a:pt x="321368" y="0"/>
                      <a:pt x="414058" y="92690"/>
                      <a:pt x="414058" y="207029"/>
                    </a:cubicBezTo>
                    <a:cubicBezTo>
                      <a:pt x="414058" y="321368"/>
                      <a:pt x="321368" y="414058"/>
                      <a:pt x="207029" y="414058"/>
                    </a:cubicBezTo>
                    <a:cubicBezTo>
                      <a:pt x="92690" y="414058"/>
                      <a:pt x="0" y="321368"/>
                      <a:pt x="0" y="20702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9527" tIns="69527" rIns="69527" bIns="69527" numCol="1" spcCol="1270" anchor="ctr" anchorCtr="0">
                <a:spAutoFit/>
              </a:bodyPr>
              <a:lstStyle/>
              <a:p>
                <a:pPr marL="0" lvl="0" indent="0" algn="ctr" defTabSz="622300">
                  <a:lnSpc>
                    <a:spcPct val="90000"/>
                  </a:lnSpc>
                  <a:spcBef>
                    <a:spcPct val="0"/>
                  </a:spcBef>
                  <a:spcAft>
                    <a:spcPct val="35000"/>
                  </a:spcAft>
                  <a:buNone/>
                </a:pPr>
                <a:r>
                  <a:rPr lang="en-GB" sz="1400" kern="1200">
                    <a:latin typeface="Arial Narrow" panose="020B0606020202030204" pitchFamily="34" charset="0"/>
                  </a:rPr>
                  <a:t>Security</a:t>
                </a:r>
              </a:p>
            </p:txBody>
          </p:sp>
          <p:sp>
            <p:nvSpPr>
              <p:cNvPr id="282" name="Freeform: Shape 281">
                <a:extLst>
                  <a:ext uri="{FF2B5EF4-FFF2-40B4-BE49-F238E27FC236}">
                    <a16:creationId xmlns:a16="http://schemas.microsoft.com/office/drawing/2014/main" id="{47E15D43-5E5C-449A-89DE-43B98188EE00}"/>
                  </a:ext>
                </a:extLst>
              </p:cNvPr>
              <p:cNvSpPr/>
              <p:nvPr/>
            </p:nvSpPr>
            <p:spPr>
              <a:xfrm rot="3369841">
                <a:off x="6123845" y="4030944"/>
                <a:ext cx="833408" cy="53876"/>
              </a:xfrm>
              <a:custGeom>
                <a:avLst/>
                <a:gdLst/>
                <a:ahLst/>
                <a:cxnLst/>
                <a:rect l="0" t="0" r="0" b="0"/>
                <a:pathLst>
                  <a:path>
                    <a:moveTo>
                      <a:pt x="0" y="26938"/>
                    </a:moveTo>
                    <a:lnTo>
                      <a:pt x="711924"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3" name="Freeform: Shape 282">
                <a:extLst>
                  <a:ext uri="{FF2B5EF4-FFF2-40B4-BE49-F238E27FC236}">
                    <a16:creationId xmlns:a16="http://schemas.microsoft.com/office/drawing/2014/main" id="{4900CEDC-3A6C-4837-908E-09347C2A596F}"/>
                  </a:ext>
                </a:extLst>
              </p:cNvPr>
              <p:cNvSpPr/>
              <p:nvPr/>
            </p:nvSpPr>
            <p:spPr>
              <a:xfrm rot="1739148">
                <a:off x="6381940" y="3735375"/>
                <a:ext cx="639071" cy="63069"/>
              </a:xfrm>
              <a:custGeom>
                <a:avLst/>
                <a:gdLst/>
                <a:ahLst/>
                <a:cxnLst/>
                <a:rect l="0" t="0" r="0" b="0"/>
                <a:pathLst>
                  <a:path>
                    <a:moveTo>
                      <a:pt x="0" y="26938"/>
                    </a:moveTo>
                    <a:lnTo>
                      <a:pt x="639071"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4" name="Freeform: Shape 283">
                <a:extLst>
                  <a:ext uri="{FF2B5EF4-FFF2-40B4-BE49-F238E27FC236}">
                    <a16:creationId xmlns:a16="http://schemas.microsoft.com/office/drawing/2014/main" id="{854AF669-8B69-48E3-92D3-0128B4660465}"/>
                  </a:ext>
                </a:extLst>
              </p:cNvPr>
              <p:cNvSpPr/>
              <p:nvPr/>
            </p:nvSpPr>
            <p:spPr>
              <a:xfrm>
                <a:off x="6421965" y="3397468"/>
                <a:ext cx="641261" cy="63069"/>
              </a:xfrm>
              <a:custGeom>
                <a:avLst/>
                <a:gdLst/>
                <a:ahLst/>
                <a:cxnLst/>
                <a:rect l="0" t="0" r="0" b="0"/>
                <a:pathLst>
                  <a:path>
                    <a:moveTo>
                      <a:pt x="0" y="26938"/>
                    </a:moveTo>
                    <a:lnTo>
                      <a:pt x="641261"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5" name="Freeform: Shape 284">
                <a:extLst>
                  <a:ext uri="{FF2B5EF4-FFF2-40B4-BE49-F238E27FC236}">
                    <a16:creationId xmlns:a16="http://schemas.microsoft.com/office/drawing/2014/main" id="{FFECD34C-C484-4949-BBEA-2EC57A72F651}"/>
                  </a:ext>
                </a:extLst>
              </p:cNvPr>
              <p:cNvSpPr/>
              <p:nvPr/>
            </p:nvSpPr>
            <p:spPr>
              <a:xfrm rot="19860852">
                <a:off x="6381940" y="3059560"/>
                <a:ext cx="639071" cy="63069"/>
              </a:xfrm>
              <a:custGeom>
                <a:avLst/>
                <a:gdLst/>
                <a:ahLst/>
                <a:cxnLst/>
                <a:rect l="0" t="0" r="0" b="0"/>
                <a:pathLst>
                  <a:path>
                    <a:moveTo>
                      <a:pt x="0" y="26938"/>
                    </a:moveTo>
                    <a:lnTo>
                      <a:pt x="639071"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6" name="Freeform: Shape 285">
                <a:extLst>
                  <a:ext uri="{FF2B5EF4-FFF2-40B4-BE49-F238E27FC236}">
                    <a16:creationId xmlns:a16="http://schemas.microsoft.com/office/drawing/2014/main" id="{7D4701E2-079F-410C-AEA6-3B582B1F8EC9}"/>
                  </a:ext>
                </a:extLst>
              </p:cNvPr>
              <p:cNvSpPr/>
              <p:nvPr/>
            </p:nvSpPr>
            <p:spPr>
              <a:xfrm rot="18230159">
                <a:off x="6123845" y="2773185"/>
                <a:ext cx="833408" cy="53876"/>
              </a:xfrm>
              <a:custGeom>
                <a:avLst/>
                <a:gdLst/>
                <a:ahLst/>
                <a:cxnLst/>
                <a:rect l="0" t="0" r="0" b="0"/>
                <a:pathLst>
                  <a:path>
                    <a:moveTo>
                      <a:pt x="0" y="26938"/>
                    </a:moveTo>
                    <a:lnTo>
                      <a:pt x="711924" y="269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3" name="Oval 292">
                <a:extLst>
                  <a:ext uri="{FF2B5EF4-FFF2-40B4-BE49-F238E27FC236}">
                    <a16:creationId xmlns:a16="http://schemas.microsoft.com/office/drawing/2014/main" id="{A6BA8B7F-0A59-4BBA-9C35-855611E54AC9}"/>
                  </a:ext>
                </a:extLst>
              </p:cNvPr>
              <p:cNvSpPr/>
              <p:nvPr/>
            </p:nvSpPr>
            <p:spPr>
              <a:xfrm>
                <a:off x="5793760" y="3049225"/>
                <a:ext cx="752400" cy="784041"/>
              </a:xfrm>
              <a:prstGeom prst="ellipse">
                <a:avLst/>
              </a:prstGeom>
              <a:blipFill>
                <a:blip r:embed="rId6">
                  <a:extLst>
                    <a:ext uri="{28A0092B-C50C-407E-A947-70E740481C1C}">
                      <a14:useLocalDpi xmlns:a14="http://schemas.microsoft.com/office/drawing/2010/main" val="0"/>
                    </a:ext>
                  </a:extLst>
                </a:blip>
                <a:srcRect/>
                <a:stretch>
                  <a:fillRect t="-8000" b="-8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aphicFrame>
          <p:nvGraphicFramePr>
            <p:cNvPr id="296" name="Diagram 295">
              <a:extLst>
                <a:ext uri="{FF2B5EF4-FFF2-40B4-BE49-F238E27FC236}">
                  <a16:creationId xmlns:a16="http://schemas.microsoft.com/office/drawing/2014/main" id="{0AAAB9B0-A9B5-4198-BB63-FD4021A62122}"/>
                </a:ext>
              </a:extLst>
            </p:cNvPr>
            <p:cNvGraphicFramePr/>
            <p:nvPr>
              <p:extLst>
                <p:ext uri="{D42A27DB-BD31-4B8C-83A1-F6EECF244321}">
                  <p14:modId xmlns:p14="http://schemas.microsoft.com/office/powerpoint/2010/main" val="2811114015"/>
                </p:ext>
              </p:extLst>
            </p:nvPr>
          </p:nvGraphicFramePr>
          <p:xfrm>
            <a:off x="322088" y="1263329"/>
            <a:ext cx="11167713" cy="4659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81" name="TextBox 80">
            <a:extLst>
              <a:ext uri="{FF2B5EF4-FFF2-40B4-BE49-F238E27FC236}">
                <a16:creationId xmlns:a16="http://schemas.microsoft.com/office/drawing/2014/main" id="{0C103FF6-B5B0-4C48-B503-1D4C266C1632}"/>
              </a:ext>
            </a:extLst>
          </p:cNvPr>
          <p:cNvSpPr txBox="1"/>
          <p:nvPr/>
        </p:nvSpPr>
        <p:spPr>
          <a:xfrm>
            <a:off x="1446391" y="236401"/>
            <a:ext cx="8232013" cy="646331"/>
          </a:xfrm>
          <a:prstGeom prst="rect">
            <a:avLst/>
          </a:prstGeom>
          <a:noFill/>
        </p:spPr>
        <p:txBody>
          <a:bodyPr wrap="square" rtlCol="0">
            <a:spAutoFit/>
          </a:bodyPr>
          <a:lstStyle/>
          <a:p>
            <a:pPr lvl="0"/>
            <a:r>
              <a:rPr lang="en-GB" sz="3600" dirty="0">
                <a:latin typeface="Arial"/>
                <a:cs typeface="Arial"/>
              </a:rPr>
              <a:t>Understand the wider context</a:t>
            </a:r>
          </a:p>
        </p:txBody>
      </p:sp>
    </p:spTree>
    <p:extLst>
      <p:ext uri="{BB962C8B-B14F-4D97-AF65-F5344CB8AC3E}">
        <p14:creationId xmlns:p14="http://schemas.microsoft.com/office/powerpoint/2010/main" val="23024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24729E62-D074-479F-B44E-524247D07766}"/>
              </a:ext>
            </a:extLst>
          </p:cNvPr>
          <p:cNvGrpSpPr/>
          <p:nvPr/>
        </p:nvGrpSpPr>
        <p:grpSpPr>
          <a:xfrm>
            <a:off x="8817654" y="1952399"/>
            <a:ext cx="3066239" cy="3871126"/>
            <a:chOff x="8554380" y="1477953"/>
            <a:chExt cx="3066239" cy="3871126"/>
          </a:xfrm>
        </p:grpSpPr>
        <p:sp>
          <p:nvSpPr>
            <p:cNvPr id="97" name="Freeform: Shape 96">
              <a:extLst>
                <a:ext uri="{FF2B5EF4-FFF2-40B4-BE49-F238E27FC236}">
                  <a16:creationId xmlns:a16="http://schemas.microsoft.com/office/drawing/2014/main" id="{D09F629D-E6B9-4EEB-A576-85A90FD1284D}"/>
                </a:ext>
              </a:extLst>
            </p:cNvPr>
            <p:cNvSpPr/>
            <p:nvPr/>
          </p:nvSpPr>
          <p:spPr>
            <a:xfrm>
              <a:off x="8554380" y="1477953"/>
              <a:ext cx="3066239" cy="766559"/>
            </a:xfrm>
            <a:custGeom>
              <a:avLst/>
              <a:gdLst>
                <a:gd name="connsiteX0" fmla="*/ 0 w 3066239"/>
                <a:gd name="connsiteY0" fmla="*/ 76656 h 766559"/>
                <a:gd name="connsiteX1" fmla="*/ 76656 w 3066239"/>
                <a:gd name="connsiteY1" fmla="*/ 0 h 766559"/>
                <a:gd name="connsiteX2" fmla="*/ 2989583 w 3066239"/>
                <a:gd name="connsiteY2" fmla="*/ 0 h 766559"/>
                <a:gd name="connsiteX3" fmla="*/ 3066239 w 3066239"/>
                <a:gd name="connsiteY3" fmla="*/ 76656 h 766559"/>
                <a:gd name="connsiteX4" fmla="*/ 3066239 w 3066239"/>
                <a:gd name="connsiteY4" fmla="*/ 689903 h 766559"/>
                <a:gd name="connsiteX5" fmla="*/ 2989583 w 3066239"/>
                <a:gd name="connsiteY5" fmla="*/ 766559 h 766559"/>
                <a:gd name="connsiteX6" fmla="*/ 76656 w 3066239"/>
                <a:gd name="connsiteY6" fmla="*/ 766559 h 766559"/>
                <a:gd name="connsiteX7" fmla="*/ 0 w 3066239"/>
                <a:gd name="connsiteY7" fmla="*/ 689903 h 766559"/>
                <a:gd name="connsiteX8" fmla="*/ 0 w 3066239"/>
                <a:gd name="connsiteY8" fmla="*/ 76656 h 76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6239" h="766559">
                  <a:moveTo>
                    <a:pt x="0" y="76656"/>
                  </a:moveTo>
                  <a:cubicBezTo>
                    <a:pt x="0" y="34320"/>
                    <a:pt x="34320" y="0"/>
                    <a:pt x="76656" y="0"/>
                  </a:cubicBezTo>
                  <a:lnTo>
                    <a:pt x="2989583" y="0"/>
                  </a:lnTo>
                  <a:cubicBezTo>
                    <a:pt x="3031919" y="0"/>
                    <a:pt x="3066239" y="34320"/>
                    <a:pt x="3066239" y="76656"/>
                  </a:cubicBezTo>
                  <a:lnTo>
                    <a:pt x="3066239" y="689903"/>
                  </a:lnTo>
                  <a:cubicBezTo>
                    <a:pt x="3066239" y="732239"/>
                    <a:pt x="3031919" y="766559"/>
                    <a:pt x="2989583" y="766559"/>
                  </a:cubicBezTo>
                  <a:lnTo>
                    <a:pt x="76656" y="766559"/>
                  </a:lnTo>
                  <a:cubicBezTo>
                    <a:pt x="34320" y="766559"/>
                    <a:pt x="0" y="732239"/>
                    <a:pt x="0" y="689903"/>
                  </a:cubicBezTo>
                  <a:lnTo>
                    <a:pt x="0" y="766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312" tIns="45312" rIns="45312" bIns="45312" numCol="1" spcCol="1270" anchor="ctr" anchorCtr="0">
              <a:noAutofit/>
            </a:bodyPr>
            <a:lstStyle/>
            <a:p>
              <a:pPr marL="0" lvl="0" indent="0" algn="ctr" defTabSz="800100">
                <a:lnSpc>
                  <a:spcPct val="90000"/>
                </a:lnSpc>
                <a:spcBef>
                  <a:spcPct val="0"/>
                </a:spcBef>
                <a:spcAft>
                  <a:spcPct val="35000"/>
                </a:spcAft>
                <a:buNone/>
              </a:pPr>
              <a:r>
                <a:rPr lang="en-US">
                  <a:latin typeface="Arial"/>
                  <a:cs typeface="Arial"/>
                </a:rPr>
                <a:t>Elements</a:t>
              </a:r>
              <a:endParaRPr lang="en-US" sz="1800" kern="1200">
                <a:latin typeface="Arial" panose="020B0604020202020204" pitchFamily="34" charset="0"/>
                <a:cs typeface="Arial" panose="020B0604020202020204" pitchFamily="34" charset="0"/>
              </a:endParaRPr>
            </a:p>
          </p:txBody>
        </p:sp>
        <p:sp>
          <p:nvSpPr>
            <p:cNvPr id="98" name="Freeform: Shape 97">
              <a:extLst>
                <a:ext uri="{FF2B5EF4-FFF2-40B4-BE49-F238E27FC236}">
                  <a16:creationId xmlns:a16="http://schemas.microsoft.com/office/drawing/2014/main" id="{EED4DF68-AF23-4163-A0C1-23ABCBE8CB0A}"/>
                </a:ext>
              </a:extLst>
            </p:cNvPr>
            <p:cNvSpPr/>
            <p:nvPr/>
          </p:nvSpPr>
          <p:spPr>
            <a:xfrm>
              <a:off x="8554380" y="2512809"/>
              <a:ext cx="3066239" cy="766559"/>
            </a:xfrm>
            <a:custGeom>
              <a:avLst/>
              <a:gdLst>
                <a:gd name="connsiteX0" fmla="*/ 0 w 3066239"/>
                <a:gd name="connsiteY0" fmla="*/ 76656 h 766559"/>
                <a:gd name="connsiteX1" fmla="*/ 76656 w 3066239"/>
                <a:gd name="connsiteY1" fmla="*/ 0 h 766559"/>
                <a:gd name="connsiteX2" fmla="*/ 2989583 w 3066239"/>
                <a:gd name="connsiteY2" fmla="*/ 0 h 766559"/>
                <a:gd name="connsiteX3" fmla="*/ 3066239 w 3066239"/>
                <a:gd name="connsiteY3" fmla="*/ 76656 h 766559"/>
                <a:gd name="connsiteX4" fmla="*/ 3066239 w 3066239"/>
                <a:gd name="connsiteY4" fmla="*/ 689903 h 766559"/>
                <a:gd name="connsiteX5" fmla="*/ 2989583 w 3066239"/>
                <a:gd name="connsiteY5" fmla="*/ 766559 h 766559"/>
                <a:gd name="connsiteX6" fmla="*/ 76656 w 3066239"/>
                <a:gd name="connsiteY6" fmla="*/ 766559 h 766559"/>
                <a:gd name="connsiteX7" fmla="*/ 0 w 3066239"/>
                <a:gd name="connsiteY7" fmla="*/ 689903 h 766559"/>
                <a:gd name="connsiteX8" fmla="*/ 0 w 3066239"/>
                <a:gd name="connsiteY8" fmla="*/ 76656 h 76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6239" h="766559">
                  <a:moveTo>
                    <a:pt x="0" y="76656"/>
                  </a:moveTo>
                  <a:cubicBezTo>
                    <a:pt x="0" y="34320"/>
                    <a:pt x="34320" y="0"/>
                    <a:pt x="76656" y="0"/>
                  </a:cubicBezTo>
                  <a:lnTo>
                    <a:pt x="2989583" y="0"/>
                  </a:lnTo>
                  <a:cubicBezTo>
                    <a:pt x="3031919" y="0"/>
                    <a:pt x="3066239" y="34320"/>
                    <a:pt x="3066239" y="76656"/>
                  </a:cubicBezTo>
                  <a:lnTo>
                    <a:pt x="3066239" y="689903"/>
                  </a:lnTo>
                  <a:cubicBezTo>
                    <a:pt x="3066239" y="732239"/>
                    <a:pt x="3031919" y="766559"/>
                    <a:pt x="2989583" y="766559"/>
                  </a:cubicBezTo>
                  <a:lnTo>
                    <a:pt x="76656" y="766559"/>
                  </a:lnTo>
                  <a:cubicBezTo>
                    <a:pt x="34320" y="766559"/>
                    <a:pt x="0" y="732239"/>
                    <a:pt x="0" y="689903"/>
                  </a:cubicBezTo>
                  <a:lnTo>
                    <a:pt x="0" y="766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312" tIns="45312" rIns="45312" bIns="45312" numCol="1" spcCol="1270" anchor="ctr" anchorCtr="0">
              <a:noAutofit/>
            </a:bodyPr>
            <a:lstStyle/>
            <a:p>
              <a:pPr marL="544513" lvl="0" indent="-366713" defTabSz="8001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3	</a:t>
              </a:r>
              <a:r>
                <a:rPr lang="en-GB" sz="1600">
                  <a:latin typeface="Arial" panose="020B0604020202020204" pitchFamily="34" charset="0"/>
                  <a:cs typeface="Arial" panose="020B0604020202020204" pitchFamily="34" charset="0"/>
                </a:rPr>
                <a:t>indicators of an </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exemplary service</a:t>
              </a:r>
              <a:endParaRPr lang="en-US" sz="1800" kern="1200">
                <a:latin typeface="Arial" panose="020B0604020202020204" pitchFamily="34" charset="0"/>
                <a:cs typeface="Arial" panose="020B0604020202020204" pitchFamily="34" charset="0"/>
              </a:endParaRPr>
            </a:p>
          </p:txBody>
        </p:sp>
        <p:sp>
          <p:nvSpPr>
            <p:cNvPr id="99" name="Freeform: Shape 98">
              <a:extLst>
                <a:ext uri="{FF2B5EF4-FFF2-40B4-BE49-F238E27FC236}">
                  <a16:creationId xmlns:a16="http://schemas.microsoft.com/office/drawing/2014/main" id="{4578E313-FC1F-4E37-8F95-1AE150E5FE7F}"/>
                </a:ext>
              </a:extLst>
            </p:cNvPr>
            <p:cNvSpPr/>
            <p:nvPr/>
          </p:nvSpPr>
          <p:spPr>
            <a:xfrm>
              <a:off x="8554380" y="3547664"/>
              <a:ext cx="3066239" cy="766559"/>
            </a:xfrm>
            <a:custGeom>
              <a:avLst/>
              <a:gdLst>
                <a:gd name="connsiteX0" fmla="*/ 0 w 3066239"/>
                <a:gd name="connsiteY0" fmla="*/ 76656 h 766559"/>
                <a:gd name="connsiteX1" fmla="*/ 76656 w 3066239"/>
                <a:gd name="connsiteY1" fmla="*/ 0 h 766559"/>
                <a:gd name="connsiteX2" fmla="*/ 2989583 w 3066239"/>
                <a:gd name="connsiteY2" fmla="*/ 0 h 766559"/>
                <a:gd name="connsiteX3" fmla="*/ 3066239 w 3066239"/>
                <a:gd name="connsiteY3" fmla="*/ 76656 h 766559"/>
                <a:gd name="connsiteX4" fmla="*/ 3066239 w 3066239"/>
                <a:gd name="connsiteY4" fmla="*/ 689903 h 766559"/>
                <a:gd name="connsiteX5" fmla="*/ 2989583 w 3066239"/>
                <a:gd name="connsiteY5" fmla="*/ 766559 h 766559"/>
                <a:gd name="connsiteX6" fmla="*/ 76656 w 3066239"/>
                <a:gd name="connsiteY6" fmla="*/ 766559 h 766559"/>
                <a:gd name="connsiteX7" fmla="*/ 0 w 3066239"/>
                <a:gd name="connsiteY7" fmla="*/ 689903 h 766559"/>
                <a:gd name="connsiteX8" fmla="*/ 0 w 3066239"/>
                <a:gd name="connsiteY8" fmla="*/ 76656 h 76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6239" h="766559">
                  <a:moveTo>
                    <a:pt x="0" y="76656"/>
                  </a:moveTo>
                  <a:cubicBezTo>
                    <a:pt x="0" y="34320"/>
                    <a:pt x="34320" y="0"/>
                    <a:pt x="76656" y="0"/>
                  </a:cubicBezTo>
                  <a:lnTo>
                    <a:pt x="2989583" y="0"/>
                  </a:lnTo>
                  <a:cubicBezTo>
                    <a:pt x="3031919" y="0"/>
                    <a:pt x="3066239" y="34320"/>
                    <a:pt x="3066239" y="76656"/>
                  </a:cubicBezTo>
                  <a:lnTo>
                    <a:pt x="3066239" y="689903"/>
                  </a:lnTo>
                  <a:cubicBezTo>
                    <a:pt x="3066239" y="732239"/>
                    <a:pt x="3031919" y="766559"/>
                    <a:pt x="2989583" y="766559"/>
                  </a:cubicBezTo>
                  <a:lnTo>
                    <a:pt x="76656" y="766559"/>
                  </a:lnTo>
                  <a:cubicBezTo>
                    <a:pt x="34320" y="766559"/>
                    <a:pt x="0" y="732239"/>
                    <a:pt x="0" y="689903"/>
                  </a:cubicBezTo>
                  <a:lnTo>
                    <a:pt x="0" y="766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312" tIns="45312" rIns="45312" bIns="45312" numCol="1" spcCol="1270" anchor="ctr" anchorCtr="0">
              <a:noAutofit/>
            </a:bodyPr>
            <a:lstStyle/>
            <a:p>
              <a:pPr marL="544513" indent="-366713" defTabSz="800100">
                <a:lnSpc>
                  <a:spcPct val="90000"/>
                </a:lnSpc>
                <a:spcBef>
                  <a:spcPct val="0"/>
                </a:spcBef>
                <a:spcAft>
                  <a:spcPct val="35000"/>
                </a:spcAft>
              </a:pPr>
              <a:r>
                <a:rPr lang="en-US" sz="1600">
                  <a:latin typeface="Arial" panose="020B0604020202020204" pitchFamily="34" charset="0"/>
                  <a:cs typeface="Arial" panose="020B0604020202020204" pitchFamily="34" charset="0"/>
                </a:rPr>
                <a:t>2	</a:t>
              </a:r>
              <a:r>
                <a:rPr lang="en-GB" sz="1600">
                  <a:latin typeface="Arial" panose="020B0604020202020204" pitchFamily="34" charset="0"/>
                  <a:cs typeface="Arial" panose="020B0604020202020204" pitchFamily="34" charset="0"/>
                </a:rPr>
                <a:t>indicators of an improving/at-risk service</a:t>
              </a:r>
              <a:endParaRPr lang="en-US">
                <a:latin typeface="Arial" panose="020B0604020202020204" pitchFamily="34" charset="0"/>
                <a:cs typeface="Arial" panose="020B0604020202020204" pitchFamily="34" charset="0"/>
              </a:endParaRPr>
            </a:p>
          </p:txBody>
        </p:sp>
        <p:sp>
          <p:nvSpPr>
            <p:cNvPr id="100" name="Freeform: Shape 99">
              <a:extLst>
                <a:ext uri="{FF2B5EF4-FFF2-40B4-BE49-F238E27FC236}">
                  <a16:creationId xmlns:a16="http://schemas.microsoft.com/office/drawing/2014/main" id="{9F747E53-D71E-4B0A-AC86-F178F0A07066}"/>
                </a:ext>
              </a:extLst>
            </p:cNvPr>
            <p:cNvSpPr/>
            <p:nvPr/>
          </p:nvSpPr>
          <p:spPr>
            <a:xfrm>
              <a:off x="8554380" y="4582520"/>
              <a:ext cx="3066239" cy="766559"/>
            </a:xfrm>
            <a:custGeom>
              <a:avLst/>
              <a:gdLst>
                <a:gd name="connsiteX0" fmla="*/ 0 w 3066239"/>
                <a:gd name="connsiteY0" fmla="*/ 76656 h 766559"/>
                <a:gd name="connsiteX1" fmla="*/ 76656 w 3066239"/>
                <a:gd name="connsiteY1" fmla="*/ 0 h 766559"/>
                <a:gd name="connsiteX2" fmla="*/ 2989583 w 3066239"/>
                <a:gd name="connsiteY2" fmla="*/ 0 h 766559"/>
                <a:gd name="connsiteX3" fmla="*/ 3066239 w 3066239"/>
                <a:gd name="connsiteY3" fmla="*/ 76656 h 766559"/>
                <a:gd name="connsiteX4" fmla="*/ 3066239 w 3066239"/>
                <a:gd name="connsiteY4" fmla="*/ 689903 h 766559"/>
                <a:gd name="connsiteX5" fmla="*/ 2989583 w 3066239"/>
                <a:gd name="connsiteY5" fmla="*/ 766559 h 766559"/>
                <a:gd name="connsiteX6" fmla="*/ 76656 w 3066239"/>
                <a:gd name="connsiteY6" fmla="*/ 766559 h 766559"/>
                <a:gd name="connsiteX7" fmla="*/ 0 w 3066239"/>
                <a:gd name="connsiteY7" fmla="*/ 689903 h 766559"/>
                <a:gd name="connsiteX8" fmla="*/ 0 w 3066239"/>
                <a:gd name="connsiteY8" fmla="*/ 76656 h 76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6239" h="766559">
                  <a:moveTo>
                    <a:pt x="0" y="76656"/>
                  </a:moveTo>
                  <a:cubicBezTo>
                    <a:pt x="0" y="34320"/>
                    <a:pt x="34320" y="0"/>
                    <a:pt x="76656" y="0"/>
                  </a:cubicBezTo>
                  <a:lnTo>
                    <a:pt x="2989583" y="0"/>
                  </a:lnTo>
                  <a:cubicBezTo>
                    <a:pt x="3031919" y="0"/>
                    <a:pt x="3066239" y="34320"/>
                    <a:pt x="3066239" y="76656"/>
                  </a:cubicBezTo>
                  <a:lnTo>
                    <a:pt x="3066239" y="689903"/>
                  </a:lnTo>
                  <a:cubicBezTo>
                    <a:pt x="3066239" y="732239"/>
                    <a:pt x="3031919" y="766559"/>
                    <a:pt x="2989583" y="766559"/>
                  </a:cubicBezTo>
                  <a:lnTo>
                    <a:pt x="76656" y="766559"/>
                  </a:lnTo>
                  <a:cubicBezTo>
                    <a:pt x="34320" y="766559"/>
                    <a:pt x="0" y="732239"/>
                    <a:pt x="0" y="689903"/>
                  </a:cubicBezTo>
                  <a:lnTo>
                    <a:pt x="0" y="766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5312" tIns="45312" rIns="45312" bIns="45312" numCol="1" spcCol="1270" anchor="ctr" anchorCtr="0">
              <a:noAutofit/>
            </a:bodyPr>
            <a:lstStyle/>
            <a:p>
              <a:pPr marL="544513" lvl="0" indent="-366713" defTabSz="800100">
                <a:lnSpc>
                  <a:spcPct val="90000"/>
                </a:lnSpc>
                <a:spcBef>
                  <a:spcPct val="0"/>
                </a:spcBef>
                <a:spcAft>
                  <a:spcPct val="35000"/>
                </a:spcAft>
              </a:pPr>
              <a:r>
                <a:rPr lang="en-US" sz="1600">
                  <a:latin typeface="Arial" panose="020B0604020202020204" pitchFamily="34" charset="0"/>
                  <a:cs typeface="Arial" panose="020B0604020202020204" pitchFamily="34" charset="0"/>
                </a:rPr>
                <a:t>1	</a:t>
              </a:r>
              <a:r>
                <a:rPr lang="en-GB" sz="1600">
                  <a:latin typeface="Arial" panose="020B0604020202020204" pitchFamily="34" charset="0"/>
                  <a:cs typeface="Arial" panose="020B0604020202020204" pitchFamily="34" charset="0"/>
                </a:rPr>
                <a:t>indicators of a </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poor service</a:t>
              </a:r>
              <a:endParaRPr lang="en-US">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CF5714DE-876C-4BCD-9229-7E0356C78E56}"/>
              </a:ext>
            </a:extLst>
          </p:cNvPr>
          <p:cNvGrpSpPr>
            <a:grpSpLocks noChangeAspect="1"/>
          </p:cNvGrpSpPr>
          <p:nvPr/>
        </p:nvGrpSpPr>
        <p:grpSpPr>
          <a:xfrm>
            <a:off x="115612" y="132693"/>
            <a:ext cx="781154" cy="781154"/>
            <a:chOff x="756951" y="1081738"/>
            <a:chExt cx="1091530" cy="1091530"/>
          </a:xfrm>
        </p:grpSpPr>
        <p:sp>
          <p:nvSpPr>
            <p:cNvPr id="8" name="Oval 7">
              <a:extLst>
                <a:ext uri="{FF2B5EF4-FFF2-40B4-BE49-F238E27FC236}">
                  <a16:creationId xmlns:a16="http://schemas.microsoft.com/office/drawing/2014/main" id="{7E544355-80D0-480F-9EB5-98FE4163E4D3}"/>
                </a:ext>
              </a:extLst>
            </p:cNvPr>
            <p:cNvSpPr/>
            <p:nvPr/>
          </p:nvSpPr>
          <p:spPr>
            <a:xfrm>
              <a:off x="756951" y="1081738"/>
              <a:ext cx="1091530" cy="109153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B198DE37-9E17-40A0-991A-CFF8523907F3}"/>
                </a:ext>
              </a:extLst>
            </p:cNvPr>
            <p:cNvSpPr txBox="1"/>
            <p:nvPr/>
          </p:nvSpPr>
          <p:spPr>
            <a:xfrm>
              <a:off x="916802" y="1241589"/>
              <a:ext cx="771828" cy="7718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100" tIns="12700" rIns="85100" bIns="12700" numCol="1" spcCol="1270" anchor="ctr" anchorCtr="0">
              <a:noAutofit/>
            </a:bodyPr>
            <a:lstStyle/>
            <a:p>
              <a:pPr marL="0" lvl="0" indent="0" algn="ctr" defTabSz="2133600">
                <a:lnSpc>
                  <a:spcPct val="90000"/>
                </a:lnSpc>
                <a:spcBef>
                  <a:spcPct val="0"/>
                </a:spcBef>
                <a:spcAft>
                  <a:spcPct val="35000"/>
                </a:spcAft>
                <a:buNone/>
              </a:pPr>
              <a:r>
                <a:rPr lang="en-GB" sz="4800" dirty="0">
                  <a:latin typeface="Arial" panose="020B0604020202020204" pitchFamily="34" charset="0"/>
                  <a:cs typeface="Arial" panose="020B0604020202020204" pitchFamily="34" charset="0"/>
                </a:rPr>
                <a:t>2</a:t>
              </a:r>
              <a:endParaRPr lang="en-GB" sz="4800" kern="1200" dirty="0">
                <a:latin typeface="Arial" panose="020B0604020202020204" pitchFamily="34" charset="0"/>
                <a:cs typeface="Arial" panose="020B0604020202020204" pitchFamily="34" charset="0"/>
              </a:endParaRPr>
            </a:p>
          </p:txBody>
        </p:sp>
      </p:grpSp>
      <p:sp>
        <p:nvSpPr>
          <p:cNvPr id="5" name="TextBox 4">
            <a:extLst>
              <a:ext uri="{FF2B5EF4-FFF2-40B4-BE49-F238E27FC236}">
                <a16:creationId xmlns:a16="http://schemas.microsoft.com/office/drawing/2014/main" id="{EE2E5CE8-8194-4728-8599-A24D912C5757}"/>
              </a:ext>
            </a:extLst>
          </p:cNvPr>
          <p:cNvSpPr txBox="1"/>
          <p:nvPr/>
        </p:nvSpPr>
        <p:spPr>
          <a:xfrm>
            <a:off x="1219900" y="200103"/>
            <a:ext cx="9130874" cy="646331"/>
          </a:xfrm>
          <a:prstGeom prst="rect">
            <a:avLst/>
          </a:prstGeom>
          <a:noFill/>
        </p:spPr>
        <p:txBody>
          <a:bodyPr wrap="square" rtlCol="0" anchor="ctr">
            <a:spAutoFit/>
          </a:bodyPr>
          <a:lstStyle/>
          <a:p>
            <a:pPr lvl="0"/>
            <a:r>
              <a:rPr lang="en-GB" sz="3600" dirty="0">
                <a:latin typeface="Arial" panose="020B0604020202020204" pitchFamily="34" charset="0"/>
                <a:cs typeface="Arial" panose="020B0604020202020204" pitchFamily="34" charset="0"/>
              </a:rPr>
              <a:t>Develop the SAM</a:t>
            </a:r>
          </a:p>
        </p:txBody>
      </p:sp>
      <p:sp>
        <p:nvSpPr>
          <p:cNvPr id="201" name="TextBox 200">
            <a:extLst>
              <a:ext uri="{FF2B5EF4-FFF2-40B4-BE49-F238E27FC236}">
                <a16:creationId xmlns:a16="http://schemas.microsoft.com/office/drawing/2014/main" id="{6C38FD26-5B53-4D8A-9B1F-6A7A2261A327}"/>
              </a:ext>
            </a:extLst>
          </p:cNvPr>
          <p:cNvSpPr txBox="1"/>
          <p:nvPr/>
        </p:nvSpPr>
        <p:spPr>
          <a:xfrm>
            <a:off x="782368" y="6238261"/>
            <a:ext cx="10142201" cy="369332"/>
          </a:xfrm>
          <a:prstGeom prst="rect">
            <a:avLst/>
          </a:prstGeom>
          <a:noFill/>
        </p:spPr>
        <p:txBody>
          <a:bodyPr wrap="square" lIns="91440" tIns="45720" rIns="91440" bIns="45720" rtlCol="0" anchor="t">
            <a:spAutoFit/>
          </a:bodyPr>
          <a:lstStyle/>
          <a:p>
            <a:r>
              <a:rPr lang="en-GB" dirty="0">
                <a:latin typeface="Arial"/>
                <a:cs typeface="Arial"/>
              </a:rPr>
              <a:t>Work through these steps on pages 6 to 12 of this guide, then proceed to Step 3 </a:t>
            </a:r>
            <a:endParaRPr lang="en-GB"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436D3F9C-1B6A-4F54-A6EB-D1FFBC5C2B56}"/>
              </a:ext>
            </a:extLst>
          </p:cNvPr>
          <p:cNvGrpSpPr/>
          <p:nvPr/>
        </p:nvGrpSpPr>
        <p:grpSpPr>
          <a:xfrm>
            <a:off x="5018041" y="1008750"/>
            <a:ext cx="3327796" cy="4814775"/>
            <a:chOff x="4892095" y="1006128"/>
            <a:chExt cx="2943202" cy="4267971"/>
          </a:xfrm>
        </p:grpSpPr>
        <p:sp>
          <p:nvSpPr>
            <p:cNvPr id="6" name="Flowchart: Off-page Connector 5">
              <a:extLst>
                <a:ext uri="{FF2B5EF4-FFF2-40B4-BE49-F238E27FC236}">
                  <a16:creationId xmlns:a16="http://schemas.microsoft.com/office/drawing/2014/main" id="{D35845BD-76F4-47AD-811D-465A9400B50B}"/>
                </a:ext>
              </a:extLst>
            </p:cNvPr>
            <p:cNvSpPr/>
            <p:nvPr/>
          </p:nvSpPr>
          <p:spPr>
            <a:xfrm>
              <a:off x="4892096" y="1006128"/>
              <a:ext cx="2943201" cy="973648"/>
            </a:xfrm>
            <a:prstGeom prst="flowChartOffpage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45720" rIns="72000" bIns="402286" numCol="1" spcCol="1270" anchor="t" anchorCtr="0">
              <a:noAutofit/>
            </a:bodyPr>
            <a:lstStyle/>
            <a:p>
              <a:pPr marL="342900" indent="-342900" algn="ctr" defTabSz="800100">
                <a:spcBef>
                  <a:spcPct val="0"/>
                </a:spcBef>
                <a:buAutoNum type="arabicParenR"/>
              </a:pPr>
              <a:r>
                <a:rPr lang="en-GB" sz="1600" dirty="0">
                  <a:latin typeface="Arial"/>
                  <a:cs typeface="Arial"/>
                </a:rPr>
                <a:t>Familiarise</a:t>
              </a:r>
              <a:r>
                <a:rPr lang="en-GB" sz="1600" kern="1200" dirty="0">
                  <a:latin typeface="Arial"/>
                  <a:cs typeface="Arial"/>
                </a:rPr>
                <a:t> yourself with the six standard components and the common elements of each.</a:t>
              </a:r>
              <a:endParaRPr lang="en-US" dirty="0"/>
            </a:p>
          </p:txBody>
        </p:sp>
        <p:sp>
          <p:nvSpPr>
            <p:cNvPr id="10" name="Flowchart: Off-page Connector 9">
              <a:extLst>
                <a:ext uri="{FF2B5EF4-FFF2-40B4-BE49-F238E27FC236}">
                  <a16:creationId xmlns:a16="http://schemas.microsoft.com/office/drawing/2014/main" id="{67B45896-EBD3-441D-9C3F-FCA5E39A4092}"/>
                </a:ext>
              </a:extLst>
            </p:cNvPr>
            <p:cNvSpPr/>
            <p:nvPr/>
          </p:nvSpPr>
          <p:spPr>
            <a:xfrm>
              <a:off x="4892096" y="2134244"/>
              <a:ext cx="2943201" cy="1008391"/>
            </a:xfrm>
            <a:prstGeom prst="flowChartOffpageConnector">
              <a:avLst/>
            </a:prstGeom>
            <a:ln w="698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45720" rIns="72000" bIns="402286" numCol="1" spcCol="1270" anchor="t" anchorCtr="0">
              <a:noAutofit/>
            </a:bodyPr>
            <a:lstStyle/>
            <a:p>
              <a:pPr algn="ctr" defTabSz="800100">
                <a:lnSpc>
                  <a:spcPct val="90000"/>
                </a:lnSpc>
                <a:spcBef>
                  <a:spcPct val="0"/>
                </a:spcBef>
                <a:spcAft>
                  <a:spcPct val="35000"/>
                </a:spcAft>
              </a:pPr>
              <a:r>
                <a:rPr lang="en-GB" sz="1600">
                  <a:latin typeface="Arial"/>
                  <a:cs typeface="Arial"/>
                </a:rPr>
                <a:t>2) Develop</a:t>
              </a:r>
              <a:r>
                <a:rPr lang="en-GB" sz="1600" kern="1200">
                  <a:latin typeface="Arial"/>
                  <a:cs typeface="Arial"/>
                </a:rPr>
                <a:t> any service-specific factors identified via the PESTLE into elements for the last component.</a:t>
              </a:r>
            </a:p>
          </p:txBody>
        </p:sp>
        <p:sp>
          <p:nvSpPr>
            <p:cNvPr id="11" name="Freeform: Shape 10">
              <a:extLst>
                <a:ext uri="{FF2B5EF4-FFF2-40B4-BE49-F238E27FC236}">
                  <a16:creationId xmlns:a16="http://schemas.microsoft.com/office/drawing/2014/main" id="{5D7F5574-D608-43B1-A0E5-4AAFBD6ACAE2}"/>
                </a:ext>
              </a:extLst>
            </p:cNvPr>
            <p:cNvSpPr/>
            <p:nvPr/>
          </p:nvSpPr>
          <p:spPr>
            <a:xfrm>
              <a:off x="4892095" y="3320872"/>
              <a:ext cx="2868977" cy="1953227"/>
            </a:xfrm>
            <a:custGeom>
              <a:avLst/>
              <a:gdLst>
                <a:gd name="connsiteX0" fmla="*/ 0 w 3407078"/>
                <a:gd name="connsiteY0" fmla="*/ 0 h 1250546"/>
                <a:gd name="connsiteX1" fmla="*/ 2781805 w 3407078"/>
                <a:gd name="connsiteY1" fmla="*/ 0 h 1250546"/>
                <a:gd name="connsiteX2" fmla="*/ 3407078 w 3407078"/>
                <a:gd name="connsiteY2" fmla="*/ 625273 h 1250546"/>
                <a:gd name="connsiteX3" fmla="*/ 2781805 w 3407078"/>
                <a:gd name="connsiteY3" fmla="*/ 1250546 h 1250546"/>
                <a:gd name="connsiteX4" fmla="*/ 0 w 3407078"/>
                <a:gd name="connsiteY4" fmla="*/ 1250546 h 1250546"/>
                <a:gd name="connsiteX5" fmla="*/ 0 w 3407078"/>
                <a:gd name="connsiteY5" fmla="*/ 0 h 1250546"/>
                <a:gd name="connsiteX0" fmla="*/ 0 w 2787145"/>
                <a:gd name="connsiteY0" fmla="*/ 0 h 1250546"/>
                <a:gd name="connsiteX1" fmla="*/ 2781805 w 2787145"/>
                <a:gd name="connsiteY1" fmla="*/ 0 h 1250546"/>
                <a:gd name="connsiteX2" fmla="*/ 2787145 w 2787145"/>
                <a:gd name="connsiteY2" fmla="*/ 625273 h 1250546"/>
                <a:gd name="connsiteX3" fmla="*/ 2781805 w 2787145"/>
                <a:gd name="connsiteY3" fmla="*/ 1250546 h 1250546"/>
                <a:gd name="connsiteX4" fmla="*/ 0 w 2787145"/>
                <a:gd name="connsiteY4" fmla="*/ 1250546 h 1250546"/>
                <a:gd name="connsiteX5" fmla="*/ 0 w 2787145"/>
                <a:gd name="connsiteY5" fmla="*/ 0 h 125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145" h="1250546">
                  <a:moveTo>
                    <a:pt x="0" y="0"/>
                  </a:moveTo>
                  <a:lnTo>
                    <a:pt x="2781805" y="0"/>
                  </a:lnTo>
                  <a:lnTo>
                    <a:pt x="2787145" y="625273"/>
                  </a:lnTo>
                  <a:lnTo>
                    <a:pt x="2781805" y="1250546"/>
                  </a:lnTo>
                  <a:lnTo>
                    <a:pt x="0" y="125054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45720" rIns="72000" bIns="45720" numCol="1" spcCol="1270" anchor="ctr" anchorCtr="0">
              <a:noAutofit/>
            </a:bodyPr>
            <a:lstStyle/>
            <a:p>
              <a:pPr algn="ctr" defTabSz="800100">
                <a:lnSpc>
                  <a:spcPct val="90000"/>
                </a:lnSpc>
                <a:spcBef>
                  <a:spcPct val="0"/>
                </a:spcBef>
                <a:spcAft>
                  <a:spcPts val="600"/>
                </a:spcAft>
              </a:pPr>
              <a:r>
                <a:rPr lang="en-GB" sz="1600" dirty="0">
                  <a:latin typeface="Arial"/>
                  <a:cs typeface="Arial"/>
                </a:rPr>
                <a:t>3) Review</a:t>
              </a:r>
              <a:r>
                <a:rPr lang="en-GB" sz="1600" kern="1200" dirty="0">
                  <a:latin typeface="Arial"/>
                  <a:cs typeface="Arial"/>
                </a:rPr>
                <a:t> the </a:t>
              </a:r>
              <a:r>
                <a:rPr lang="en-GB" sz="1600" b="1" kern="1200" dirty="0">
                  <a:latin typeface="Arial"/>
                  <a:cs typeface="Arial"/>
                </a:rPr>
                <a:t>operating level standards</a:t>
              </a:r>
              <a:r>
                <a:rPr lang="en-GB" sz="1600" i="1" kern="1200" dirty="0">
                  <a:latin typeface="Arial"/>
                  <a:cs typeface="Arial"/>
                </a:rPr>
                <a:t> </a:t>
              </a:r>
              <a:r>
                <a:rPr lang="en-GB" sz="1600" i="0" kern="1200" dirty="0">
                  <a:latin typeface="Arial"/>
                  <a:cs typeface="Arial"/>
                </a:rPr>
                <a:t>under each generic element, amend as appropriate and define new ones for the specialist elements: </a:t>
              </a:r>
              <a:r>
                <a:rPr lang="en-GB" sz="1600" dirty="0">
                  <a:latin typeface="Arial"/>
                  <a:cs typeface="Arial"/>
                </a:rPr>
                <a:t>note,</a:t>
              </a:r>
              <a:r>
                <a:rPr lang="en-GB" sz="1600" i="0" kern="1200" dirty="0">
                  <a:latin typeface="Arial"/>
                  <a:cs typeface="Arial"/>
                </a:rPr>
                <a:t> take care avoid describing your current service – </a:t>
              </a:r>
              <a:r>
                <a:rPr lang="en-GB" sz="1600" dirty="0">
                  <a:latin typeface="Arial"/>
                  <a:cs typeface="Arial"/>
                </a:rPr>
                <a:t>aim for indicators of an exemplary (3), improving/at-risk (2) or poor (1) service.</a:t>
              </a:r>
              <a:endParaRPr lang="en-GB" sz="1600" kern="1200" dirty="0">
                <a:latin typeface="Arial"/>
                <a:cs typeface="Arial"/>
              </a:endParaRPr>
            </a:p>
          </p:txBody>
        </p:sp>
      </p:grpSp>
      <p:grpSp>
        <p:nvGrpSpPr>
          <p:cNvPr id="68" name="Group 67">
            <a:extLst>
              <a:ext uri="{FF2B5EF4-FFF2-40B4-BE49-F238E27FC236}">
                <a16:creationId xmlns:a16="http://schemas.microsoft.com/office/drawing/2014/main" id="{3A324F1C-4B53-44C6-9DC4-B8B225F8504A}"/>
              </a:ext>
            </a:extLst>
          </p:cNvPr>
          <p:cNvGrpSpPr/>
          <p:nvPr/>
        </p:nvGrpSpPr>
        <p:grpSpPr>
          <a:xfrm flipH="1">
            <a:off x="8293397" y="3527403"/>
            <a:ext cx="440332" cy="1860674"/>
            <a:chOff x="4493675" y="120165"/>
            <a:chExt cx="538100" cy="1594094"/>
          </a:xfrm>
        </p:grpSpPr>
        <p:cxnSp>
          <p:nvCxnSpPr>
            <p:cNvPr id="74" name="Straight Arrow Connector 73">
              <a:extLst>
                <a:ext uri="{FF2B5EF4-FFF2-40B4-BE49-F238E27FC236}">
                  <a16:creationId xmlns:a16="http://schemas.microsoft.com/office/drawing/2014/main" id="{DF5FD811-D561-425E-B3A8-533786772392}"/>
                </a:ext>
              </a:extLst>
            </p:cNvPr>
            <p:cNvCxnSpPr>
              <a:cxnSpLocks/>
            </p:cNvCxnSpPr>
            <p:nvPr/>
          </p:nvCxnSpPr>
          <p:spPr>
            <a:xfrm flipH="1" flipV="1">
              <a:off x="4493675" y="120165"/>
              <a:ext cx="538100" cy="1375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1B8706DE-3333-4D52-975F-BDC1472CB808}"/>
                </a:ext>
              </a:extLst>
            </p:cNvPr>
            <p:cNvCxnSpPr>
              <a:cxnSpLocks/>
            </p:cNvCxnSpPr>
            <p:nvPr/>
          </p:nvCxnSpPr>
          <p:spPr>
            <a:xfrm flipH="1">
              <a:off x="4552346" y="1495238"/>
              <a:ext cx="479429" cy="219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BD34923-FBB9-436B-BF13-72E4EE24FD80}"/>
                </a:ext>
              </a:extLst>
            </p:cNvPr>
            <p:cNvCxnSpPr>
              <a:cxnSpLocks/>
            </p:cNvCxnSpPr>
            <p:nvPr/>
          </p:nvCxnSpPr>
          <p:spPr>
            <a:xfrm flipH="1" flipV="1">
              <a:off x="4552346" y="1097873"/>
              <a:ext cx="479429" cy="397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41" name="Diagram 40">
            <a:extLst>
              <a:ext uri="{FF2B5EF4-FFF2-40B4-BE49-F238E27FC236}">
                <a16:creationId xmlns:a16="http://schemas.microsoft.com/office/drawing/2014/main" id="{3D421E84-1ADA-F5EB-78A2-0D1606D6DF11}"/>
              </a:ext>
            </a:extLst>
          </p:cNvPr>
          <p:cNvGraphicFramePr/>
          <p:nvPr>
            <p:extLst>
              <p:ext uri="{D42A27DB-BD31-4B8C-83A1-F6EECF244321}">
                <p14:modId xmlns:p14="http://schemas.microsoft.com/office/powerpoint/2010/main" val="3898877324"/>
              </p:ext>
            </p:extLst>
          </p:nvPr>
        </p:nvGraphicFramePr>
        <p:xfrm>
          <a:off x="-69088" y="1120961"/>
          <a:ext cx="5357612" cy="4706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6463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98C3DA-498C-45DF-AD7A-A21820D3BFC0}"/>
              </a:ext>
            </a:extLst>
          </p:cNvPr>
          <p:cNvPicPr>
            <a:picLocks noChangeAspect="1"/>
          </p:cNvPicPr>
          <p:nvPr/>
        </p:nvPicPr>
        <p:blipFill>
          <a:blip r:embed="rId3"/>
          <a:stretch>
            <a:fillRect/>
          </a:stretch>
        </p:blipFill>
        <p:spPr>
          <a:xfrm>
            <a:off x="118272" y="158301"/>
            <a:ext cx="1104617" cy="1152000"/>
          </a:xfrm>
          <a:prstGeom prst="rect">
            <a:avLst/>
          </a:prstGeom>
        </p:spPr>
      </p:pic>
      <p:sp>
        <p:nvSpPr>
          <p:cNvPr id="5" name="TextBox 4">
            <a:extLst>
              <a:ext uri="{FF2B5EF4-FFF2-40B4-BE49-F238E27FC236}">
                <a16:creationId xmlns:a16="http://schemas.microsoft.com/office/drawing/2014/main" id="{EE2E5CE8-8194-4728-8599-A24D912C5757}"/>
              </a:ext>
            </a:extLst>
          </p:cNvPr>
          <p:cNvSpPr txBox="1"/>
          <p:nvPr/>
        </p:nvSpPr>
        <p:spPr>
          <a:xfrm>
            <a:off x="1222889" y="1310301"/>
            <a:ext cx="10084208" cy="369332"/>
          </a:xfrm>
          <a:prstGeom prst="rect">
            <a:avLst/>
          </a:prstGeom>
          <a:noFill/>
        </p:spPr>
        <p:txBody>
          <a:bodyPr wrap="square" lIns="91440" tIns="45720" rIns="91440" bIns="45720" rtlCol="0" anchor="ctr">
            <a:spAutoFit/>
          </a:bodyPr>
          <a:lstStyle/>
          <a:p>
            <a:r>
              <a:rPr lang="en-GB" dirty="0">
                <a:solidFill>
                  <a:srgbClr val="000000"/>
                </a:solidFill>
                <a:latin typeface="Arial"/>
                <a:cs typeface="Arial"/>
              </a:rPr>
              <a:t>This component considers the arrangements for safeguarding service quality and innovation.</a:t>
            </a:r>
            <a:endParaRPr lang="en-GB" dirty="0">
              <a:latin typeface="Arial"/>
              <a:cs typeface="Arial"/>
            </a:endParaRPr>
          </a:p>
        </p:txBody>
      </p:sp>
      <p:grpSp>
        <p:nvGrpSpPr>
          <p:cNvPr id="3" name="Group 2">
            <a:extLst>
              <a:ext uri="{FF2B5EF4-FFF2-40B4-BE49-F238E27FC236}">
                <a16:creationId xmlns:a16="http://schemas.microsoft.com/office/drawing/2014/main" id="{FA196928-6F83-4ECF-A6AF-F405A2272AA1}"/>
              </a:ext>
            </a:extLst>
          </p:cNvPr>
          <p:cNvGrpSpPr/>
          <p:nvPr/>
        </p:nvGrpSpPr>
        <p:grpSpPr>
          <a:xfrm>
            <a:off x="314055" y="2268203"/>
            <a:ext cx="11396164" cy="3698112"/>
            <a:chOff x="486484" y="1927437"/>
            <a:chExt cx="11219031" cy="3221849"/>
          </a:xfrm>
        </p:grpSpPr>
        <p:sp>
          <p:nvSpPr>
            <p:cNvPr id="4" name="Freeform: Shape 3">
              <a:extLst>
                <a:ext uri="{FF2B5EF4-FFF2-40B4-BE49-F238E27FC236}">
                  <a16:creationId xmlns:a16="http://schemas.microsoft.com/office/drawing/2014/main" id="{BCBFA8A4-B14C-4F3F-85FC-C6E3F73665FF}"/>
                </a:ext>
              </a:extLst>
            </p:cNvPr>
            <p:cNvSpPr/>
            <p:nvPr/>
          </p:nvSpPr>
          <p:spPr>
            <a:xfrm>
              <a:off x="486484" y="1927437"/>
              <a:ext cx="253824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endParaRPr lang="en-US" sz="1800" kern="1200">
                <a:latin typeface="Arial Narrow" panose="020B0606020202030204" pitchFamily="34" charset="0"/>
              </a:endParaRPr>
            </a:p>
          </p:txBody>
        </p:sp>
        <p:sp>
          <p:nvSpPr>
            <p:cNvPr id="9" name="Freeform: Shape 8">
              <a:extLst>
                <a:ext uri="{FF2B5EF4-FFF2-40B4-BE49-F238E27FC236}">
                  <a16:creationId xmlns:a16="http://schemas.microsoft.com/office/drawing/2014/main" id="{99FA01B6-9D41-41C0-B3B5-9ED8CD74AA5D}"/>
                </a:ext>
              </a:extLst>
            </p:cNvPr>
            <p:cNvSpPr/>
            <p:nvPr/>
          </p:nvSpPr>
          <p:spPr>
            <a:xfrm>
              <a:off x="486484" y="2690097"/>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3</a:t>
              </a:r>
            </a:p>
          </p:txBody>
        </p:sp>
        <p:sp>
          <p:nvSpPr>
            <p:cNvPr id="11" name="Freeform: Shape 10">
              <a:extLst>
                <a:ext uri="{FF2B5EF4-FFF2-40B4-BE49-F238E27FC236}">
                  <a16:creationId xmlns:a16="http://schemas.microsoft.com/office/drawing/2014/main" id="{C554F8A9-1AD8-4253-8D18-DD590B41A964}"/>
                </a:ext>
              </a:extLst>
            </p:cNvPr>
            <p:cNvSpPr/>
            <p:nvPr/>
          </p:nvSpPr>
          <p:spPr>
            <a:xfrm>
              <a:off x="486484" y="3546755"/>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2</a:t>
              </a:r>
            </a:p>
          </p:txBody>
        </p:sp>
        <p:sp>
          <p:nvSpPr>
            <p:cNvPr id="13" name="Freeform: Shape 12">
              <a:extLst>
                <a:ext uri="{FF2B5EF4-FFF2-40B4-BE49-F238E27FC236}">
                  <a16:creationId xmlns:a16="http://schemas.microsoft.com/office/drawing/2014/main" id="{8AC7DFA0-FBEE-4EFF-972F-C0D23A62BFD1}"/>
                </a:ext>
              </a:extLst>
            </p:cNvPr>
            <p:cNvSpPr/>
            <p:nvPr/>
          </p:nvSpPr>
          <p:spPr>
            <a:xfrm>
              <a:off x="486484" y="4403411"/>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1</a:t>
              </a:r>
            </a:p>
          </p:txBody>
        </p:sp>
        <p:sp>
          <p:nvSpPr>
            <p:cNvPr id="14" name="Freeform: Shape 13">
              <a:extLst>
                <a:ext uri="{FF2B5EF4-FFF2-40B4-BE49-F238E27FC236}">
                  <a16:creationId xmlns:a16="http://schemas.microsoft.com/office/drawing/2014/main" id="{5C8D7F39-5F9B-4732-83D9-0460817182CF}"/>
                </a:ext>
              </a:extLst>
            </p:cNvPr>
            <p:cNvSpPr/>
            <p:nvPr/>
          </p:nvSpPr>
          <p:spPr>
            <a:xfrm>
              <a:off x="76531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latin typeface="Arial"/>
                </a:rPr>
                <a:t>Quality assurance</a:t>
              </a:r>
              <a:endParaRPr lang="en-US" sz="1800" kern="120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02D8FD14-445D-4586-B0CA-73926DEE80A8}"/>
                </a:ext>
              </a:extLst>
            </p:cNvPr>
            <p:cNvSpPr/>
            <p:nvPr/>
          </p:nvSpPr>
          <p:spPr>
            <a:xfrm>
              <a:off x="76531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Regular monitoring and evaluating of the effectiveness of the service; use of KPI’s; reporting to appropriate senior level</a:t>
              </a:r>
              <a:endParaRPr lang="en-US" sz="1400" kern="1200">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BE373294-0940-4D0D-91BD-E1FBCAF3110B}"/>
                </a:ext>
              </a:extLst>
            </p:cNvPr>
            <p:cNvSpPr/>
            <p:nvPr/>
          </p:nvSpPr>
          <p:spPr>
            <a:xfrm>
              <a:off x="76531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Ad hoc collection of stakeholder feedback; some effort to incorporate HEI/industry best practice into the service provided</a:t>
              </a:r>
              <a:endParaRPr lang="en-US" sz="1400" kern="1200">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14D2EF9F-3A47-4DDD-9D0D-A73646A0E946}"/>
                </a:ext>
              </a:extLst>
            </p:cNvPr>
            <p:cNvSpPr/>
            <p:nvPr/>
          </p:nvSpPr>
          <p:spPr>
            <a:xfrm>
              <a:off x="76531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No monitoring or evaluation undertaken</a:t>
              </a:r>
              <a:endParaRPr lang="en-US" sz="1400" kern="1200">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2C6196EB-9B5D-4AD7-B391-337765444114}"/>
                </a:ext>
              </a:extLst>
            </p:cNvPr>
            <p:cNvSpPr/>
            <p:nvPr/>
          </p:nvSpPr>
          <p:spPr>
            <a:xfrm>
              <a:off x="444787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latin typeface="Arial" panose="020B0604020202020204" pitchFamily="34" charset="0"/>
                  <a:cs typeface="Arial" panose="020B0604020202020204" pitchFamily="34" charset="0"/>
                </a:rPr>
                <a:t>Continuous improvement</a:t>
              </a:r>
            </a:p>
          </p:txBody>
        </p:sp>
        <p:sp>
          <p:nvSpPr>
            <p:cNvPr id="24" name="Freeform: Shape 23">
              <a:extLst>
                <a:ext uri="{FF2B5EF4-FFF2-40B4-BE49-F238E27FC236}">
                  <a16:creationId xmlns:a16="http://schemas.microsoft.com/office/drawing/2014/main" id="{219992D5-A4BE-492B-8B9D-11A5924538F9}"/>
                </a:ext>
              </a:extLst>
            </p:cNvPr>
            <p:cNvSpPr/>
            <p:nvPr/>
          </p:nvSpPr>
          <p:spPr>
            <a:xfrm>
              <a:off x="444787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dirty="0">
                  <a:latin typeface="Arial"/>
                </a:rPr>
                <a:t>Continuous Improvement (CI) embedded in the culture; methods such as Plan, Do, Check, Adjust (PDCA) known and used by all employees</a:t>
              </a:r>
              <a:endParaRPr lang="en-GB" sz="1400" dirty="0">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69B0D5D5-C7FF-4088-B90F-C23FC86D50A5}"/>
                </a:ext>
              </a:extLst>
            </p:cNvPr>
            <p:cNvSpPr/>
            <p:nvPr/>
          </p:nvSpPr>
          <p:spPr>
            <a:xfrm>
              <a:off x="444787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Some use of CI methodology evident; staff conversant/completed e-learning, supported by local management; teams have some scope to develop their own solutions</a:t>
              </a:r>
              <a:endParaRPr lang="en-US" sz="1400">
                <a:latin typeface="Arial"/>
              </a:endParaRPr>
            </a:p>
          </p:txBody>
        </p:sp>
        <p:sp>
          <p:nvSpPr>
            <p:cNvPr id="28" name="Freeform: Shape 27">
              <a:extLst>
                <a:ext uri="{FF2B5EF4-FFF2-40B4-BE49-F238E27FC236}">
                  <a16:creationId xmlns:a16="http://schemas.microsoft.com/office/drawing/2014/main" id="{B6BA80DF-B88F-4E37-872E-82ABC99E2553}"/>
                </a:ext>
              </a:extLst>
            </p:cNvPr>
            <p:cNvSpPr/>
            <p:nvPr/>
          </p:nvSpPr>
          <p:spPr>
            <a:xfrm>
              <a:off x="444787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No formalised improvement methods exist; no evidence of employees or managers concerned about CI</a:t>
              </a:r>
            </a:p>
          </p:txBody>
        </p:sp>
        <p:sp>
          <p:nvSpPr>
            <p:cNvPr id="29" name="Freeform: Shape 28">
              <a:extLst>
                <a:ext uri="{FF2B5EF4-FFF2-40B4-BE49-F238E27FC236}">
                  <a16:creationId xmlns:a16="http://schemas.microsoft.com/office/drawing/2014/main" id="{DC8EBA14-DF6E-41CA-BB27-5281EA652C57}"/>
                </a:ext>
              </a:extLst>
            </p:cNvPr>
            <p:cNvSpPr/>
            <p:nvPr/>
          </p:nvSpPr>
          <p:spPr>
            <a:xfrm>
              <a:off x="813043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latin typeface="Arial"/>
                </a:rPr>
                <a:t>Innovation</a:t>
              </a:r>
              <a:endParaRPr lang="en-GB" sz="1800" b="0" i="0" u="none" kern="1200">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FBDD690A-945A-4301-8EA3-BDFD1C39EF72}"/>
                </a:ext>
              </a:extLst>
            </p:cNvPr>
            <p:cNvSpPr/>
            <p:nvPr/>
          </p:nvSpPr>
          <p:spPr>
            <a:xfrm>
              <a:off x="813043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dirty="0">
                  <a:latin typeface="Arial"/>
                </a:rPr>
                <a:t>Mature approach to experimenting with and learning from new tech and methodology improves services without negatively affecting overall operation or users  </a:t>
              </a:r>
              <a:endParaRPr lang="en-US" sz="1400" kern="1200" dirty="0">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A326E1D9-8E67-4CE9-A29B-17C22F92355F}"/>
                </a:ext>
              </a:extLst>
            </p:cNvPr>
            <p:cNvSpPr/>
            <p:nvPr/>
          </p:nvSpPr>
          <p:spPr>
            <a:xfrm>
              <a:off x="813043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Ad hoc attempts made at using new and different approaches within own area of responsibility</a:t>
              </a:r>
              <a:endParaRPr lang="en-GB" sz="1400">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A20D9923-1AFC-4E14-A8B3-3CD58D748750}"/>
                </a:ext>
              </a:extLst>
            </p:cNvPr>
            <p:cNvSpPr/>
            <p:nvPr/>
          </p:nvSpPr>
          <p:spPr>
            <a:xfrm>
              <a:off x="813043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Procedures are considered to be set in stone.</a:t>
              </a:r>
              <a:endParaRPr lang="en-GB" sz="1400">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A3C7DA64-E051-4E08-B6A0-9A1C9CA69B22}"/>
              </a:ext>
            </a:extLst>
          </p:cNvPr>
          <p:cNvSpPr txBox="1"/>
          <p:nvPr/>
        </p:nvSpPr>
        <p:spPr>
          <a:xfrm>
            <a:off x="1446391" y="236401"/>
            <a:ext cx="8232013" cy="646331"/>
          </a:xfrm>
          <a:prstGeom prst="rect">
            <a:avLst/>
          </a:prstGeom>
          <a:noFill/>
        </p:spPr>
        <p:txBody>
          <a:bodyPr wrap="square" rtlCol="0">
            <a:spAutoFit/>
          </a:bodyPr>
          <a:lstStyle/>
          <a:p>
            <a:pPr lvl="0"/>
            <a:r>
              <a:rPr lang="en-GB" sz="3600" dirty="0">
                <a:solidFill>
                  <a:srgbClr val="000000"/>
                </a:solidFill>
                <a:latin typeface="Arial"/>
                <a:cs typeface="Arial"/>
              </a:rPr>
              <a:t>Monitoring and improving</a:t>
            </a:r>
          </a:p>
        </p:txBody>
      </p:sp>
    </p:spTree>
    <p:extLst>
      <p:ext uri="{BB962C8B-B14F-4D97-AF65-F5344CB8AC3E}">
        <p14:creationId xmlns:p14="http://schemas.microsoft.com/office/powerpoint/2010/main" val="277167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98C3DA-498C-45DF-AD7A-A21820D3BFC0}"/>
              </a:ext>
            </a:extLst>
          </p:cNvPr>
          <p:cNvPicPr>
            <a:picLocks noChangeAspect="1"/>
          </p:cNvPicPr>
          <p:nvPr/>
        </p:nvPicPr>
        <p:blipFill>
          <a:blip r:embed="rId3"/>
          <a:stretch>
            <a:fillRect/>
          </a:stretch>
        </p:blipFill>
        <p:spPr>
          <a:xfrm>
            <a:off x="123552" y="182465"/>
            <a:ext cx="1104617" cy="1152000"/>
          </a:xfrm>
          <a:prstGeom prst="rect">
            <a:avLst/>
          </a:prstGeom>
        </p:spPr>
      </p:pic>
      <p:sp>
        <p:nvSpPr>
          <p:cNvPr id="5" name="TextBox 4">
            <a:extLst>
              <a:ext uri="{FF2B5EF4-FFF2-40B4-BE49-F238E27FC236}">
                <a16:creationId xmlns:a16="http://schemas.microsoft.com/office/drawing/2014/main" id="{EE2E5CE8-8194-4728-8599-A24D912C5757}"/>
              </a:ext>
            </a:extLst>
          </p:cNvPr>
          <p:cNvSpPr txBox="1"/>
          <p:nvPr/>
        </p:nvSpPr>
        <p:spPr>
          <a:xfrm>
            <a:off x="999736" y="1332932"/>
            <a:ext cx="10471355" cy="646331"/>
          </a:xfrm>
          <a:prstGeom prst="rect">
            <a:avLst/>
          </a:prstGeom>
          <a:noFill/>
        </p:spPr>
        <p:txBody>
          <a:bodyPr wrap="square" lIns="91440" tIns="45720" rIns="91440" bIns="45720" rtlCol="0" anchor="ctr">
            <a:spAutoFit/>
          </a:bodyPr>
          <a:lstStyle/>
          <a:p>
            <a:r>
              <a:rPr lang="en-GB" dirty="0">
                <a:latin typeface="Arial"/>
                <a:ea typeface="+mn-lt"/>
                <a:cs typeface="+mn-lt"/>
              </a:rPr>
              <a:t>This component considers technology requirements for all involved in service delivery and where applicable, connections with responsible central teams</a:t>
            </a:r>
            <a:endParaRPr lang="en-GB"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FA196928-6F83-4ECF-A6AF-F405A2272AA1}"/>
              </a:ext>
            </a:extLst>
          </p:cNvPr>
          <p:cNvGrpSpPr/>
          <p:nvPr/>
        </p:nvGrpSpPr>
        <p:grpSpPr>
          <a:xfrm>
            <a:off x="486484" y="2317364"/>
            <a:ext cx="11219031" cy="3698112"/>
            <a:chOff x="486484" y="1927437"/>
            <a:chExt cx="11219031" cy="3221849"/>
          </a:xfrm>
        </p:grpSpPr>
        <p:sp>
          <p:nvSpPr>
            <p:cNvPr id="4" name="Freeform: Shape 3">
              <a:extLst>
                <a:ext uri="{FF2B5EF4-FFF2-40B4-BE49-F238E27FC236}">
                  <a16:creationId xmlns:a16="http://schemas.microsoft.com/office/drawing/2014/main" id="{BCBFA8A4-B14C-4F3F-85FC-C6E3F73665FF}"/>
                </a:ext>
              </a:extLst>
            </p:cNvPr>
            <p:cNvSpPr/>
            <p:nvPr/>
          </p:nvSpPr>
          <p:spPr>
            <a:xfrm>
              <a:off x="486484" y="1927437"/>
              <a:ext cx="253824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endParaRPr lang="en-US" sz="1800" kern="1200">
                <a:latin typeface="Arial Narrow" panose="020B0606020202030204" pitchFamily="34" charset="0"/>
              </a:endParaRPr>
            </a:p>
          </p:txBody>
        </p:sp>
        <p:sp>
          <p:nvSpPr>
            <p:cNvPr id="9" name="Freeform: Shape 8">
              <a:extLst>
                <a:ext uri="{FF2B5EF4-FFF2-40B4-BE49-F238E27FC236}">
                  <a16:creationId xmlns:a16="http://schemas.microsoft.com/office/drawing/2014/main" id="{99FA01B6-9D41-41C0-B3B5-9ED8CD74AA5D}"/>
                </a:ext>
              </a:extLst>
            </p:cNvPr>
            <p:cNvSpPr/>
            <p:nvPr/>
          </p:nvSpPr>
          <p:spPr>
            <a:xfrm>
              <a:off x="486484" y="2690097"/>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3</a:t>
              </a:r>
            </a:p>
          </p:txBody>
        </p:sp>
        <p:sp>
          <p:nvSpPr>
            <p:cNvPr id="11" name="Freeform: Shape 10">
              <a:extLst>
                <a:ext uri="{FF2B5EF4-FFF2-40B4-BE49-F238E27FC236}">
                  <a16:creationId xmlns:a16="http://schemas.microsoft.com/office/drawing/2014/main" id="{C554F8A9-1AD8-4253-8D18-DD590B41A964}"/>
                </a:ext>
              </a:extLst>
            </p:cNvPr>
            <p:cNvSpPr/>
            <p:nvPr/>
          </p:nvSpPr>
          <p:spPr>
            <a:xfrm>
              <a:off x="486484" y="3546755"/>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2</a:t>
              </a:r>
            </a:p>
          </p:txBody>
        </p:sp>
        <p:sp>
          <p:nvSpPr>
            <p:cNvPr id="13" name="Freeform: Shape 12">
              <a:extLst>
                <a:ext uri="{FF2B5EF4-FFF2-40B4-BE49-F238E27FC236}">
                  <a16:creationId xmlns:a16="http://schemas.microsoft.com/office/drawing/2014/main" id="{8AC7DFA0-FBEE-4EFF-972F-C0D23A62BFD1}"/>
                </a:ext>
              </a:extLst>
            </p:cNvPr>
            <p:cNvSpPr/>
            <p:nvPr/>
          </p:nvSpPr>
          <p:spPr>
            <a:xfrm>
              <a:off x="486484" y="4403411"/>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1</a:t>
              </a:r>
            </a:p>
          </p:txBody>
        </p:sp>
        <p:sp>
          <p:nvSpPr>
            <p:cNvPr id="14" name="Freeform: Shape 13">
              <a:extLst>
                <a:ext uri="{FF2B5EF4-FFF2-40B4-BE49-F238E27FC236}">
                  <a16:creationId xmlns:a16="http://schemas.microsoft.com/office/drawing/2014/main" id="{5C8D7F39-5F9B-4732-83D9-0460817182CF}"/>
                </a:ext>
              </a:extLst>
            </p:cNvPr>
            <p:cNvSpPr/>
            <p:nvPr/>
          </p:nvSpPr>
          <p:spPr>
            <a:xfrm>
              <a:off x="76531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latin typeface="Arial"/>
                </a:rPr>
                <a:t>Suitability for current needs</a:t>
              </a:r>
              <a:endParaRPr lang="en-US" sz="1800" kern="120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02D8FD14-445D-4586-B0CA-73926DEE80A8}"/>
                </a:ext>
              </a:extLst>
            </p:cNvPr>
            <p:cNvSpPr/>
            <p:nvPr/>
          </p:nvSpPr>
          <p:spPr>
            <a:xfrm>
              <a:off x="76531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Systems in use befitting current strategy and delivery needs</a:t>
              </a:r>
              <a:endParaRPr lang="en-US" sz="1400" kern="1200">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BE373294-0940-4D0D-91BD-E1FBCAF3110B}"/>
                </a:ext>
              </a:extLst>
            </p:cNvPr>
            <p:cNvSpPr/>
            <p:nvPr/>
          </p:nvSpPr>
          <p:spPr>
            <a:xfrm>
              <a:off x="76531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Evidence of working with others to learn and extract best out of available tools</a:t>
              </a:r>
              <a:endParaRPr lang="en-US" sz="1400" kern="1200">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14D2EF9F-3A47-4DDD-9D0D-A73646A0E946}"/>
                </a:ext>
              </a:extLst>
            </p:cNvPr>
            <p:cNvSpPr/>
            <p:nvPr/>
          </p:nvSpPr>
          <p:spPr>
            <a:xfrm>
              <a:off x="76531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Some consideration given to suitability of technology for this area</a:t>
              </a:r>
              <a:endParaRPr lang="en-US" sz="1400" kern="1200">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2C6196EB-9B5D-4AD7-B391-337765444114}"/>
                </a:ext>
              </a:extLst>
            </p:cNvPr>
            <p:cNvSpPr/>
            <p:nvPr/>
          </p:nvSpPr>
          <p:spPr>
            <a:xfrm>
              <a:off x="444787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latin typeface="Arial"/>
                </a:rPr>
                <a:t>Readiness for future needs</a:t>
              </a:r>
              <a:endParaRPr lang="en-US" sz="1800" kern="1200">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219992D5-A4BE-492B-8B9D-11A5924538F9}"/>
                </a:ext>
              </a:extLst>
            </p:cNvPr>
            <p:cNvSpPr/>
            <p:nvPr/>
          </p:nvSpPr>
          <p:spPr>
            <a:xfrm>
              <a:off x="444787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Good connections in place with teams responsible for developing strategy and plans for future technology requirements</a:t>
              </a:r>
              <a:endParaRPr lang="en-GB" sz="1400">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69B0D5D5-C7FF-4088-B90F-C23FC86D50A5}"/>
                </a:ext>
              </a:extLst>
            </p:cNvPr>
            <p:cNvSpPr/>
            <p:nvPr/>
          </p:nvSpPr>
          <p:spPr>
            <a:xfrm>
              <a:off x="444787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Local consideration given to future technology needs; clear understanding of where responsibilities lie for defining future technology needs</a:t>
              </a:r>
              <a:endParaRPr lang="en-US" sz="1400">
                <a:latin typeface="Arial"/>
              </a:endParaRPr>
            </a:p>
          </p:txBody>
        </p:sp>
        <p:sp>
          <p:nvSpPr>
            <p:cNvPr id="28" name="Freeform: Shape 27">
              <a:extLst>
                <a:ext uri="{FF2B5EF4-FFF2-40B4-BE49-F238E27FC236}">
                  <a16:creationId xmlns:a16="http://schemas.microsoft.com/office/drawing/2014/main" id="{B6BA80DF-B88F-4E37-872E-82ABC99E2553}"/>
                </a:ext>
              </a:extLst>
            </p:cNvPr>
            <p:cNvSpPr/>
            <p:nvPr/>
          </p:nvSpPr>
          <p:spPr>
            <a:xfrm>
              <a:off x="444787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No local planning for future requirements</a:t>
              </a:r>
            </a:p>
          </p:txBody>
        </p:sp>
        <p:sp>
          <p:nvSpPr>
            <p:cNvPr id="29" name="Freeform: Shape 28">
              <a:extLst>
                <a:ext uri="{FF2B5EF4-FFF2-40B4-BE49-F238E27FC236}">
                  <a16:creationId xmlns:a16="http://schemas.microsoft.com/office/drawing/2014/main" id="{DC8EBA14-DF6E-41CA-BB27-5281EA652C57}"/>
                </a:ext>
              </a:extLst>
            </p:cNvPr>
            <p:cNvSpPr/>
            <p:nvPr/>
          </p:nvSpPr>
          <p:spPr>
            <a:xfrm>
              <a:off x="813043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latin typeface="Arial"/>
                </a:rPr>
                <a:t>Support provision</a:t>
              </a:r>
              <a:endParaRPr lang="en-GB" sz="1800" b="0" i="0" u="none" kern="1200">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FBDD690A-945A-4301-8EA3-BDFD1C39EF72}"/>
                </a:ext>
              </a:extLst>
            </p:cNvPr>
            <p:cNvSpPr/>
            <p:nvPr/>
          </p:nvSpPr>
          <p:spPr>
            <a:xfrm>
              <a:off x="813043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Formalised, transparent support arrangements in place where local technology is provided as a service</a:t>
              </a:r>
              <a:endParaRPr lang="en-US" sz="1400" kern="1200">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A326E1D9-8E67-4CE9-A29B-17C22F92355F}"/>
                </a:ext>
              </a:extLst>
            </p:cNvPr>
            <p:cNvSpPr/>
            <p:nvPr/>
          </p:nvSpPr>
          <p:spPr>
            <a:xfrm>
              <a:off x="813043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Consideration in departmental planning for support arrangements</a:t>
              </a:r>
              <a:endParaRPr lang="en-GB" sz="1400">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A20D9923-1AFC-4E14-A8B3-3CD58D748750}"/>
                </a:ext>
              </a:extLst>
            </p:cNvPr>
            <p:cNvSpPr/>
            <p:nvPr/>
          </p:nvSpPr>
          <p:spPr>
            <a:xfrm>
              <a:off x="813043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No or only ad hoc support </a:t>
              </a:r>
              <a:endParaRPr lang="en-GB" sz="1400">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5C81E6F3-176A-47EC-8BD5-C6977947A9B7}"/>
              </a:ext>
            </a:extLst>
          </p:cNvPr>
          <p:cNvSpPr txBox="1"/>
          <p:nvPr/>
        </p:nvSpPr>
        <p:spPr>
          <a:xfrm>
            <a:off x="1446391" y="236401"/>
            <a:ext cx="8232013" cy="646331"/>
          </a:xfrm>
          <a:prstGeom prst="rect">
            <a:avLst/>
          </a:prstGeom>
          <a:noFill/>
        </p:spPr>
        <p:txBody>
          <a:bodyPr wrap="square" rtlCol="0">
            <a:spAutoFit/>
          </a:bodyPr>
          <a:lstStyle/>
          <a:p>
            <a:pPr lvl="0"/>
            <a:r>
              <a:rPr lang="en-GB" sz="3600" dirty="0">
                <a:solidFill>
                  <a:srgbClr val="000000"/>
                </a:solidFill>
                <a:latin typeface="Arial"/>
                <a:cs typeface="Arial"/>
              </a:rPr>
              <a:t>Technology</a:t>
            </a:r>
          </a:p>
        </p:txBody>
      </p:sp>
    </p:spTree>
    <p:extLst>
      <p:ext uri="{BB962C8B-B14F-4D97-AF65-F5344CB8AC3E}">
        <p14:creationId xmlns:p14="http://schemas.microsoft.com/office/powerpoint/2010/main" val="407175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98C3DA-498C-45DF-AD7A-A21820D3BFC0}"/>
              </a:ext>
            </a:extLst>
          </p:cNvPr>
          <p:cNvPicPr>
            <a:picLocks noChangeAspect="1"/>
          </p:cNvPicPr>
          <p:nvPr/>
        </p:nvPicPr>
        <p:blipFill>
          <a:blip r:embed="rId3"/>
          <a:stretch>
            <a:fillRect/>
          </a:stretch>
        </p:blipFill>
        <p:spPr>
          <a:xfrm>
            <a:off x="118272" y="181031"/>
            <a:ext cx="1104617" cy="1152000"/>
          </a:xfrm>
          <a:prstGeom prst="rect">
            <a:avLst/>
          </a:prstGeom>
        </p:spPr>
      </p:pic>
      <p:sp>
        <p:nvSpPr>
          <p:cNvPr id="5" name="TextBox 4">
            <a:extLst>
              <a:ext uri="{FF2B5EF4-FFF2-40B4-BE49-F238E27FC236}">
                <a16:creationId xmlns:a16="http://schemas.microsoft.com/office/drawing/2014/main" id="{EE2E5CE8-8194-4728-8599-A24D912C5757}"/>
              </a:ext>
            </a:extLst>
          </p:cNvPr>
          <p:cNvSpPr txBox="1"/>
          <p:nvPr/>
        </p:nvSpPr>
        <p:spPr>
          <a:xfrm>
            <a:off x="940455" y="1333031"/>
            <a:ext cx="10759780" cy="646331"/>
          </a:xfrm>
          <a:prstGeom prst="rect">
            <a:avLst/>
          </a:prstGeom>
          <a:noFill/>
        </p:spPr>
        <p:txBody>
          <a:bodyPr wrap="square" lIns="91440" tIns="45720" rIns="91440" bIns="45720" rtlCol="0" anchor="ctr">
            <a:spAutoFit/>
          </a:bodyPr>
          <a:lstStyle/>
          <a:p>
            <a:r>
              <a:rPr lang="en-GB" dirty="0">
                <a:latin typeface="Arial"/>
                <a:cs typeface="Arial"/>
              </a:rPr>
              <a:t>This component considers the leadership, skills and developmental opportunities for those staff involved in delivering the end-to-end service.</a:t>
            </a:r>
            <a:endParaRPr lang="en-GB"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FA196928-6F83-4ECF-A6AF-F405A2272AA1}"/>
              </a:ext>
            </a:extLst>
          </p:cNvPr>
          <p:cNvGrpSpPr/>
          <p:nvPr/>
        </p:nvGrpSpPr>
        <p:grpSpPr>
          <a:xfrm>
            <a:off x="481204" y="2307531"/>
            <a:ext cx="11219031" cy="3698112"/>
            <a:chOff x="486484" y="1927437"/>
            <a:chExt cx="11219031" cy="3221849"/>
          </a:xfrm>
        </p:grpSpPr>
        <p:sp>
          <p:nvSpPr>
            <p:cNvPr id="4" name="Freeform: Shape 3">
              <a:extLst>
                <a:ext uri="{FF2B5EF4-FFF2-40B4-BE49-F238E27FC236}">
                  <a16:creationId xmlns:a16="http://schemas.microsoft.com/office/drawing/2014/main" id="{BCBFA8A4-B14C-4F3F-85FC-C6E3F73665FF}"/>
                </a:ext>
              </a:extLst>
            </p:cNvPr>
            <p:cNvSpPr/>
            <p:nvPr/>
          </p:nvSpPr>
          <p:spPr>
            <a:xfrm>
              <a:off x="486484" y="1927437"/>
              <a:ext cx="253824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endParaRPr lang="en-US" sz="1800" kern="1200">
                <a:latin typeface="Arial Narrow" panose="020B0606020202030204" pitchFamily="34" charset="0"/>
              </a:endParaRPr>
            </a:p>
          </p:txBody>
        </p:sp>
        <p:sp>
          <p:nvSpPr>
            <p:cNvPr id="9" name="Freeform: Shape 8">
              <a:extLst>
                <a:ext uri="{FF2B5EF4-FFF2-40B4-BE49-F238E27FC236}">
                  <a16:creationId xmlns:a16="http://schemas.microsoft.com/office/drawing/2014/main" id="{99FA01B6-9D41-41C0-B3B5-9ED8CD74AA5D}"/>
                </a:ext>
              </a:extLst>
            </p:cNvPr>
            <p:cNvSpPr/>
            <p:nvPr/>
          </p:nvSpPr>
          <p:spPr>
            <a:xfrm>
              <a:off x="486484" y="2690097"/>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3</a:t>
              </a:r>
            </a:p>
          </p:txBody>
        </p:sp>
        <p:sp>
          <p:nvSpPr>
            <p:cNvPr id="11" name="Freeform: Shape 10">
              <a:extLst>
                <a:ext uri="{FF2B5EF4-FFF2-40B4-BE49-F238E27FC236}">
                  <a16:creationId xmlns:a16="http://schemas.microsoft.com/office/drawing/2014/main" id="{C554F8A9-1AD8-4253-8D18-DD590B41A964}"/>
                </a:ext>
              </a:extLst>
            </p:cNvPr>
            <p:cNvSpPr/>
            <p:nvPr/>
          </p:nvSpPr>
          <p:spPr>
            <a:xfrm>
              <a:off x="486484" y="3546755"/>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2</a:t>
              </a:r>
            </a:p>
          </p:txBody>
        </p:sp>
        <p:sp>
          <p:nvSpPr>
            <p:cNvPr id="13" name="Freeform: Shape 12">
              <a:extLst>
                <a:ext uri="{FF2B5EF4-FFF2-40B4-BE49-F238E27FC236}">
                  <a16:creationId xmlns:a16="http://schemas.microsoft.com/office/drawing/2014/main" id="{8AC7DFA0-FBEE-4EFF-972F-C0D23A62BFD1}"/>
                </a:ext>
              </a:extLst>
            </p:cNvPr>
            <p:cNvSpPr/>
            <p:nvPr/>
          </p:nvSpPr>
          <p:spPr>
            <a:xfrm>
              <a:off x="486484" y="4403411"/>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1</a:t>
              </a:r>
            </a:p>
          </p:txBody>
        </p:sp>
        <p:sp>
          <p:nvSpPr>
            <p:cNvPr id="14" name="Freeform: Shape 13">
              <a:extLst>
                <a:ext uri="{FF2B5EF4-FFF2-40B4-BE49-F238E27FC236}">
                  <a16:creationId xmlns:a16="http://schemas.microsoft.com/office/drawing/2014/main" id="{5C8D7F39-5F9B-4732-83D9-0460817182CF}"/>
                </a:ext>
              </a:extLst>
            </p:cNvPr>
            <p:cNvSpPr/>
            <p:nvPr/>
          </p:nvSpPr>
          <p:spPr>
            <a:xfrm>
              <a:off x="76531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marL="0" lvl="0" indent="0" algn="ctr" defTabSz="800100">
                <a:lnSpc>
                  <a:spcPct val="90000"/>
                </a:lnSpc>
                <a:spcBef>
                  <a:spcPct val="0"/>
                </a:spcBef>
                <a:spcAft>
                  <a:spcPct val="35000"/>
                </a:spcAft>
                <a:buNone/>
              </a:pPr>
              <a:r>
                <a:rPr lang="en-GB" sz="1800" b="1" i="0" u="none" kern="1200">
                  <a:latin typeface="Arial" panose="020B0604020202020204" pitchFamily="34" charset="0"/>
                  <a:cs typeface="Arial" panose="020B0604020202020204" pitchFamily="34" charset="0"/>
                </a:rPr>
                <a:t>Professional leadership</a:t>
              </a:r>
              <a:endParaRPr lang="en-US" sz="1800" kern="120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02D8FD14-445D-4586-B0CA-73926DEE80A8}"/>
                </a:ext>
              </a:extLst>
            </p:cNvPr>
            <p:cNvSpPr/>
            <p:nvPr/>
          </p:nvSpPr>
          <p:spPr>
            <a:xfrm>
              <a:off x="76531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i="0" u="none" strike="noStrike" kern="1200">
                  <a:solidFill>
                    <a:schemeClr val="tx1"/>
                  </a:solidFill>
                  <a:effectLst/>
                  <a:latin typeface="Arial" panose="020B0604020202020204" pitchFamily="34" charset="0"/>
                  <a:cs typeface="Arial" panose="020B0604020202020204" pitchFamily="34" charset="0"/>
                </a:rPr>
                <a:t>Actively modelled: </a:t>
              </a:r>
              <a:r>
                <a:rPr lang="en-GB" sz="1400">
                  <a:solidFill>
                    <a:schemeClr val="tx1"/>
                  </a:solidFill>
                  <a:latin typeface="Arial" panose="020B0604020202020204" pitchFamily="34" charset="0"/>
                  <a:cs typeface="Arial" panose="020B0604020202020204" pitchFamily="34" charset="0"/>
                </a:rPr>
                <a:t>professional development opportunities are clear </a:t>
              </a:r>
              <a:r>
                <a:rPr lang="en-GB" sz="1400" i="0" u="none" strike="noStrike" kern="1200">
                  <a:solidFill>
                    <a:schemeClr val="tx1"/>
                  </a:solidFill>
                  <a:effectLst/>
                  <a:latin typeface="Arial" panose="020B0604020202020204" pitchFamily="34" charset="0"/>
                  <a:cs typeface="Arial" panose="020B0604020202020204" pitchFamily="34" charset="0"/>
                </a:rPr>
                <a:t>to staff in the field</a:t>
              </a:r>
              <a:endParaRPr lang="en-US" sz="1400" kern="1200">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BE373294-0940-4D0D-91BD-E1FBCAF3110B}"/>
                </a:ext>
              </a:extLst>
            </p:cNvPr>
            <p:cNvSpPr/>
            <p:nvPr/>
          </p:nvSpPr>
          <p:spPr>
            <a:xfrm>
              <a:off x="76531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GB" sz="1400" b="0" i="0" u="none" strike="noStrike" kern="1200">
                  <a:solidFill>
                    <a:schemeClr val="tx1"/>
                  </a:solidFill>
                  <a:effectLst/>
                  <a:latin typeface="Arial" panose="020B0604020202020204" pitchFamily="34" charset="0"/>
                  <a:cs typeface="Arial" panose="020B0604020202020204" pitchFamily="34" charset="0"/>
                </a:rPr>
                <a:t>Senior professionals in the field are visible with minimal support structures</a:t>
              </a:r>
              <a:endParaRPr lang="en-US" sz="1400" kern="1200">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14D2EF9F-3A47-4DDD-9D0D-A73646A0E946}"/>
                </a:ext>
              </a:extLst>
            </p:cNvPr>
            <p:cNvSpPr/>
            <p:nvPr/>
          </p:nvSpPr>
          <p:spPr>
            <a:xfrm>
              <a:off x="76531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GB" sz="1400" b="0" i="0" u="none" strike="noStrike" kern="1200">
                  <a:solidFill>
                    <a:schemeClr val="tx1"/>
                  </a:solidFill>
                  <a:effectLst/>
                  <a:latin typeface="Arial" panose="020B0604020202020204" pitchFamily="34" charset="0"/>
                  <a:cs typeface="Arial" panose="020B0604020202020204" pitchFamily="34" charset="0"/>
                </a:rPr>
                <a:t>Little or no recognition of the need; practitioners left to fend for themselves</a:t>
              </a:r>
              <a:endParaRPr lang="en-US" sz="1400" kern="1200">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2C6196EB-9B5D-4AD7-B391-337765444114}"/>
                </a:ext>
              </a:extLst>
            </p:cNvPr>
            <p:cNvSpPr/>
            <p:nvPr/>
          </p:nvSpPr>
          <p:spPr>
            <a:xfrm>
              <a:off x="444787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marL="0" lvl="0" indent="0" algn="ctr" defTabSz="800100">
                <a:lnSpc>
                  <a:spcPct val="90000"/>
                </a:lnSpc>
                <a:spcBef>
                  <a:spcPct val="0"/>
                </a:spcBef>
                <a:spcAft>
                  <a:spcPct val="35000"/>
                </a:spcAft>
                <a:buNone/>
              </a:pPr>
              <a:r>
                <a:rPr lang="en-GB" sz="1800" b="1" i="0" u="none" kern="1200">
                  <a:latin typeface="Arial" panose="020B0604020202020204" pitchFamily="34" charset="0"/>
                  <a:cs typeface="Arial" panose="020B0604020202020204" pitchFamily="34" charset="0"/>
                </a:rPr>
                <a:t>People development</a:t>
              </a:r>
              <a:endParaRPr lang="en-US" sz="1800" kern="1200">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219992D5-A4BE-492B-8B9D-11A5924538F9}"/>
                </a:ext>
              </a:extLst>
            </p:cNvPr>
            <p:cNvSpPr/>
            <p:nvPr/>
          </p:nvSpPr>
          <p:spPr>
            <a:xfrm>
              <a:off x="444787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dirty="0">
                  <a:latin typeface="Arial" panose="020B0604020202020204" pitchFamily="34" charset="0"/>
                  <a:cs typeface="Arial" panose="020B0604020202020204" pitchFamily="34" charset="0"/>
                </a:rPr>
                <a:t>Involvement and strong connections to the broader professional community in the University, for example, via a Community of Practice </a:t>
              </a:r>
            </a:p>
          </p:txBody>
        </p:sp>
        <p:sp>
          <p:nvSpPr>
            <p:cNvPr id="26" name="Freeform: Shape 25">
              <a:extLst>
                <a:ext uri="{FF2B5EF4-FFF2-40B4-BE49-F238E27FC236}">
                  <a16:creationId xmlns:a16="http://schemas.microsoft.com/office/drawing/2014/main" id="{69B0D5D5-C7FF-4088-B90F-C23FC86D50A5}"/>
                </a:ext>
              </a:extLst>
            </p:cNvPr>
            <p:cNvSpPr/>
            <p:nvPr/>
          </p:nvSpPr>
          <p:spPr>
            <a:xfrm>
              <a:off x="444787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dirty="0">
                  <a:latin typeface="Arial"/>
                </a:rPr>
                <a:t>Evidence of training and development opportunities for staff</a:t>
              </a:r>
              <a:endParaRPr lang="en-US" sz="1400" dirty="0">
                <a:latin typeface="Arial"/>
              </a:endParaRPr>
            </a:p>
          </p:txBody>
        </p:sp>
        <p:sp>
          <p:nvSpPr>
            <p:cNvPr id="28" name="Freeform: Shape 27">
              <a:extLst>
                <a:ext uri="{FF2B5EF4-FFF2-40B4-BE49-F238E27FC236}">
                  <a16:creationId xmlns:a16="http://schemas.microsoft.com/office/drawing/2014/main" id="{B6BA80DF-B88F-4E37-872E-82ABC99E2553}"/>
                </a:ext>
              </a:extLst>
            </p:cNvPr>
            <p:cNvSpPr/>
            <p:nvPr/>
          </p:nvSpPr>
          <p:spPr>
            <a:xfrm>
              <a:off x="444787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dirty="0">
                  <a:latin typeface="Arial"/>
                </a:rPr>
                <a:t>Training and development is neither available nor supported</a:t>
              </a:r>
            </a:p>
          </p:txBody>
        </p:sp>
        <p:sp>
          <p:nvSpPr>
            <p:cNvPr id="29" name="Freeform: Shape 28">
              <a:extLst>
                <a:ext uri="{FF2B5EF4-FFF2-40B4-BE49-F238E27FC236}">
                  <a16:creationId xmlns:a16="http://schemas.microsoft.com/office/drawing/2014/main" id="{DC8EBA14-DF6E-41CA-BB27-5281EA652C57}"/>
                </a:ext>
              </a:extLst>
            </p:cNvPr>
            <p:cNvSpPr/>
            <p:nvPr/>
          </p:nvSpPr>
          <p:spPr>
            <a:xfrm>
              <a:off x="813043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marL="0" lvl="0" indent="0" algn="ctr" defTabSz="800100">
                <a:lnSpc>
                  <a:spcPct val="90000"/>
                </a:lnSpc>
                <a:spcBef>
                  <a:spcPct val="0"/>
                </a:spcBef>
                <a:spcAft>
                  <a:spcPct val="35000"/>
                </a:spcAft>
                <a:buNone/>
              </a:pPr>
              <a:r>
                <a:rPr lang="en-GB" sz="1800" b="1" i="0" u="none" kern="1200">
                  <a:latin typeface="Arial" panose="020B0604020202020204" pitchFamily="34" charset="0"/>
                  <a:cs typeface="Arial" panose="020B0604020202020204" pitchFamily="34" charset="0"/>
                </a:rPr>
                <a:t>Capability</a:t>
              </a:r>
              <a:endParaRPr lang="en-GB" sz="1800" b="0" i="0" u="none" kern="1200">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FBDD690A-945A-4301-8EA3-BDFD1C39EF72}"/>
                </a:ext>
              </a:extLst>
            </p:cNvPr>
            <p:cNvSpPr/>
            <p:nvPr/>
          </p:nvSpPr>
          <p:spPr>
            <a:xfrm>
              <a:off x="813043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panose="020B0604020202020204" pitchFamily="34" charset="0"/>
                  <a:cs typeface="Arial" panose="020B0604020202020204" pitchFamily="34" charset="0"/>
                </a:rPr>
                <a:t>Staff awareness of the service’s value exceeds requirements; norms challenged and improved routinely to ensure excellence</a:t>
              </a:r>
              <a:endParaRPr lang="en-US" sz="1400" kern="1200">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A326E1D9-8E67-4CE9-A29B-17C22F92355F}"/>
                </a:ext>
              </a:extLst>
            </p:cNvPr>
            <p:cNvSpPr/>
            <p:nvPr/>
          </p:nvSpPr>
          <p:spPr>
            <a:xfrm>
              <a:off x="813043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dirty="0">
                  <a:latin typeface="Arial" panose="020B0604020202020204" pitchFamily="34" charset="0"/>
                  <a:cs typeface="Arial" panose="020B0604020202020204" pitchFamily="34" charset="0"/>
                </a:rPr>
                <a:t>Qualified staff in post in accordance with job specification; support frameworks in place, for example, structured inductions for new arrivals</a:t>
              </a:r>
            </a:p>
          </p:txBody>
        </p:sp>
        <p:sp>
          <p:nvSpPr>
            <p:cNvPr id="35" name="Freeform: Shape 34">
              <a:extLst>
                <a:ext uri="{FF2B5EF4-FFF2-40B4-BE49-F238E27FC236}">
                  <a16:creationId xmlns:a16="http://schemas.microsoft.com/office/drawing/2014/main" id="{A20D9923-1AFC-4E14-A8B3-3CD58D748750}"/>
                </a:ext>
              </a:extLst>
            </p:cNvPr>
            <p:cNvSpPr/>
            <p:nvPr/>
          </p:nvSpPr>
          <p:spPr>
            <a:xfrm>
              <a:off x="813043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panose="020B0604020202020204" pitchFamily="34" charset="0"/>
                  <a:cs typeface="Arial" panose="020B0604020202020204" pitchFamily="34" charset="0"/>
                </a:rPr>
                <a:t>No value assigned to professional experience or skills on appointment</a:t>
              </a:r>
            </a:p>
          </p:txBody>
        </p:sp>
      </p:grpSp>
      <p:sp>
        <p:nvSpPr>
          <p:cNvPr id="23" name="TextBox 22">
            <a:extLst>
              <a:ext uri="{FF2B5EF4-FFF2-40B4-BE49-F238E27FC236}">
                <a16:creationId xmlns:a16="http://schemas.microsoft.com/office/drawing/2014/main" id="{200B7F44-280E-4BA5-8827-5AC4F02F5555}"/>
              </a:ext>
            </a:extLst>
          </p:cNvPr>
          <p:cNvSpPr txBox="1"/>
          <p:nvPr/>
        </p:nvSpPr>
        <p:spPr>
          <a:xfrm>
            <a:off x="1446391" y="236401"/>
            <a:ext cx="8232013" cy="646331"/>
          </a:xfrm>
          <a:prstGeom prst="rect">
            <a:avLst/>
          </a:prstGeom>
          <a:noFill/>
        </p:spPr>
        <p:txBody>
          <a:bodyPr wrap="square" rtlCol="0">
            <a:spAutoFit/>
          </a:bodyPr>
          <a:lstStyle/>
          <a:p>
            <a:pPr lvl="0"/>
            <a:r>
              <a:rPr lang="en-GB" sz="3600" dirty="0">
                <a:solidFill>
                  <a:srgbClr val="000000"/>
                </a:solidFill>
                <a:latin typeface="Arial"/>
                <a:cs typeface="Arial"/>
              </a:rPr>
              <a:t>People</a:t>
            </a:r>
          </a:p>
        </p:txBody>
      </p:sp>
    </p:spTree>
    <p:extLst>
      <p:ext uri="{BB962C8B-B14F-4D97-AF65-F5344CB8AC3E}">
        <p14:creationId xmlns:p14="http://schemas.microsoft.com/office/powerpoint/2010/main" val="423006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98C3DA-498C-45DF-AD7A-A21820D3BFC0}"/>
              </a:ext>
            </a:extLst>
          </p:cNvPr>
          <p:cNvPicPr>
            <a:picLocks noChangeAspect="1"/>
          </p:cNvPicPr>
          <p:nvPr/>
        </p:nvPicPr>
        <p:blipFill>
          <a:blip r:embed="rId3"/>
          <a:stretch>
            <a:fillRect/>
          </a:stretch>
        </p:blipFill>
        <p:spPr>
          <a:xfrm>
            <a:off x="83956" y="182465"/>
            <a:ext cx="1104617" cy="1152000"/>
          </a:xfrm>
          <a:prstGeom prst="rect">
            <a:avLst/>
          </a:prstGeom>
        </p:spPr>
      </p:pic>
      <p:sp>
        <p:nvSpPr>
          <p:cNvPr id="5" name="TextBox 4">
            <a:extLst>
              <a:ext uri="{FF2B5EF4-FFF2-40B4-BE49-F238E27FC236}">
                <a16:creationId xmlns:a16="http://schemas.microsoft.com/office/drawing/2014/main" id="{EE2E5CE8-8194-4728-8599-A24D912C5757}"/>
              </a:ext>
            </a:extLst>
          </p:cNvPr>
          <p:cNvSpPr txBox="1"/>
          <p:nvPr/>
        </p:nvSpPr>
        <p:spPr>
          <a:xfrm>
            <a:off x="881633" y="1336668"/>
            <a:ext cx="10823881" cy="646331"/>
          </a:xfrm>
          <a:prstGeom prst="rect">
            <a:avLst/>
          </a:prstGeom>
          <a:noFill/>
        </p:spPr>
        <p:txBody>
          <a:bodyPr wrap="square" lIns="91440" tIns="45720" rIns="91440" bIns="45720" rtlCol="0" anchor="ctr">
            <a:spAutoFit/>
          </a:bodyPr>
          <a:lstStyle/>
          <a:p>
            <a:r>
              <a:rPr lang="en-GB" dirty="0">
                <a:latin typeface="Arial"/>
                <a:ea typeface="+mn-lt"/>
                <a:cs typeface="+mn-lt"/>
              </a:rPr>
              <a:t>This component considers fundamental contributing factors to service delivery, focus on service users, process operations and efficiency.</a:t>
            </a:r>
          </a:p>
        </p:txBody>
      </p:sp>
      <p:grpSp>
        <p:nvGrpSpPr>
          <p:cNvPr id="3" name="Group 2">
            <a:extLst>
              <a:ext uri="{FF2B5EF4-FFF2-40B4-BE49-F238E27FC236}">
                <a16:creationId xmlns:a16="http://schemas.microsoft.com/office/drawing/2014/main" id="{FA196928-6F83-4ECF-A6AF-F405A2272AA1}"/>
              </a:ext>
            </a:extLst>
          </p:cNvPr>
          <p:cNvGrpSpPr/>
          <p:nvPr/>
        </p:nvGrpSpPr>
        <p:grpSpPr>
          <a:xfrm>
            <a:off x="486484" y="2286637"/>
            <a:ext cx="11219031" cy="3698112"/>
            <a:chOff x="486484" y="1927437"/>
            <a:chExt cx="11219031" cy="3221849"/>
          </a:xfrm>
        </p:grpSpPr>
        <p:sp>
          <p:nvSpPr>
            <p:cNvPr id="4" name="Freeform: Shape 3">
              <a:extLst>
                <a:ext uri="{FF2B5EF4-FFF2-40B4-BE49-F238E27FC236}">
                  <a16:creationId xmlns:a16="http://schemas.microsoft.com/office/drawing/2014/main" id="{BCBFA8A4-B14C-4F3F-85FC-C6E3F73665FF}"/>
                </a:ext>
              </a:extLst>
            </p:cNvPr>
            <p:cNvSpPr/>
            <p:nvPr/>
          </p:nvSpPr>
          <p:spPr>
            <a:xfrm>
              <a:off x="486484" y="1927437"/>
              <a:ext cx="253824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endParaRPr lang="en-US" sz="1800" kern="1200">
                <a:latin typeface="Arial Narrow" panose="020B0606020202030204" pitchFamily="34" charset="0"/>
              </a:endParaRPr>
            </a:p>
          </p:txBody>
        </p:sp>
        <p:sp>
          <p:nvSpPr>
            <p:cNvPr id="9" name="Freeform: Shape 8">
              <a:extLst>
                <a:ext uri="{FF2B5EF4-FFF2-40B4-BE49-F238E27FC236}">
                  <a16:creationId xmlns:a16="http://schemas.microsoft.com/office/drawing/2014/main" id="{99FA01B6-9D41-41C0-B3B5-9ED8CD74AA5D}"/>
                </a:ext>
              </a:extLst>
            </p:cNvPr>
            <p:cNvSpPr/>
            <p:nvPr/>
          </p:nvSpPr>
          <p:spPr>
            <a:xfrm>
              <a:off x="486484" y="2690097"/>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3</a:t>
              </a:r>
            </a:p>
          </p:txBody>
        </p:sp>
        <p:sp>
          <p:nvSpPr>
            <p:cNvPr id="11" name="Freeform: Shape 10">
              <a:extLst>
                <a:ext uri="{FF2B5EF4-FFF2-40B4-BE49-F238E27FC236}">
                  <a16:creationId xmlns:a16="http://schemas.microsoft.com/office/drawing/2014/main" id="{C554F8A9-1AD8-4253-8D18-DD590B41A964}"/>
                </a:ext>
              </a:extLst>
            </p:cNvPr>
            <p:cNvSpPr/>
            <p:nvPr/>
          </p:nvSpPr>
          <p:spPr>
            <a:xfrm>
              <a:off x="486484" y="3546755"/>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2</a:t>
              </a:r>
            </a:p>
          </p:txBody>
        </p:sp>
        <p:sp>
          <p:nvSpPr>
            <p:cNvPr id="13" name="Freeform: Shape 12">
              <a:extLst>
                <a:ext uri="{FF2B5EF4-FFF2-40B4-BE49-F238E27FC236}">
                  <a16:creationId xmlns:a16="http://schemas.microsoft.com/office/drawing/2014/main" id="{8AC7DFA0-FBEE-4EFF-972F-C0D23A62BFD1}"/>
                </a:ext>
              </a:extLst>
            </p:cNvPr>
            <p:cNvSpPr/>
            <p:nvPr/>
          </p:nvSpPr>
          <p:spPr>
            <a:xfrm>
              <a:off x="486484" y="4403411"/>
              <a:ext cx="189377"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marL="0" lvl="0" indent="0" algn="l" defTabSz="800100">
                <a:lnSpc>
                  <a:spcPct val="90000"/>
                </a:lnSpc>
                <a:spcBef>
                  <a:spcPct val="0"/>
                </a:spcBef>
                <a:spcAft>
                  <a:spcPct val="35000"/>
                </a:spcAft>
                <a:buNone/>
              </a:pPr>
              <a:r>
                <a:rPr lang="en-US" sz="1800" kern="1200">
                  <a:latin typeface="Arial Narrow" panose="020B0606020202030204" pitchFamily="34" charset="0"/>
                </a:rPr>
                <a:t>1</a:t>
              </a:r>
            </a:p>
          </p:txBody>
        </p:sp>
        <p:sp>
          <p:nvSpPr>
            <p:cNvPr id="14" name="Freeform: Shape 13">
              <a:extLst>
                <a:ext uri="{FF2B5EF4-FFF2-40B4-BE49-F238E27FC236}">
                  <a16:creationId xmlns:a16="http://schemas.microsoft.com/office/drawing/2014/main" id="{5C8D7F39-5F9B-4732-83D9-0460817182CF}"/>
                </a:ext>
              </a:extLst>
            </p:cNvPr>
            <p:cNvSpPr/>
            <p:nvPr/>
          </p:nvSpPr>
          <p:spPr>
            <a:xfrm>
              <a:off x="76531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latin typeface="Arial" panose="020B0604020202020204" pitchFamily="34" charset="0"/>
                  <a:cs typeface="Arial" panose="020B0604020202020204" pitchFamily="34" charset="0"/>
                </a:rPr>
                <a:t>User focus</a:t>
              </a:r>
            </a:p>
          </p:txBody>
        </p:sp>
        <p:sp>
          <p:nvSpPr>
            <p:cNvPr id="16" name="Freeform: Shape 15">
              <a:extLst>
                <a:ext uri="{FF2B5EF4-FFF2-40B4-BE49-F238E27FC236}">
                  <a16:creationId xmlns:a16="http://schemas.microsoft.com/office/drawing/2014/main" id="{02D8FD14-445D-4586-B0CA-73926DEE80A8}"/>
                </a:ext>
              </a:extLst>
            </p:cNvPr>
            <p:cNvSpPr/>
            <p:nvPr/>
          </p:nvSpPr>
          <p:spPr>
            <a:xfrm>
              <a:off x="76531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buNone/>
              </a:pPr>
              <a:r>
                <a:rPr lang="en-GB" sz="1400">
                  <a:latin typeface="Arial"/>
                </a:rPr>
                <a:t>Services changes developed from detailed insights/understanding of user needs and with active user involvement</a:t>
              </a:r>
            </a:p>
          </p:txBody>
        </p:sp>
        <p:sp>
          <p:nvSpPr>
            <p:cNvPr id="19" name="Freeform: Shape 18">
              <a:extLst>
                <a:ext uri="{FF2B5EF4-FFF2-40B4-BE49-F238E27FC236}">
                  <a16:creationId xmlns:a16="http://schemas.microsoft.com/office/drawing/2014/main" id="{BE373294-0940-4D0D-91BD-E1FBCAF3110B}"/>
                </a:ext>
              </a:extLst>
            </p:cNvPr>
            <p:cNvSpPr/>
            <p:nvPr/>
          </p:nvSpPr>
          <p:spPr>
            <a:xfrm>
              <a:off x="76531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buNone/>
              </a:pPr>
              <a:r>
                <a:rPr lang="en-GB" sz="1400">
                  <a:latin typeface="Arial"/>
                </a:rPr>
                <a:t>Procedures for contributing to service improvement are defined, shared and accessible but not actively promoted</a:t>
              </a:r>
              <a:endParaRPr lang="en-US" sz="1400">
                <a:latin typeface="Arial"/>
              </a:endParaRPr>
            </a:p>
          </p:txBody>
        </p:sp>
        <p:sp>
          <p:nvSpPr>
            <p:cNvPr id="21" name="Freeform: Shape 20">
              <a:extLst>
                <a:ext uri="{FF2B5EF4-FFF2-40B4-BE49-F238E27FC236}">
                  <a16:creationId xmlns:a16="http://schemas.microsoft.com/office/drawing/2014/main" id="{14D2EF9F-3A47-4DDD-9D0D-A73646A0E946}"/>
                </a:ext>
              </a:extLst>
            </p:cNvPr>
            <p:cNvSpPr/>
            <p:nvPr/>
          </p:nvSpPr>
          <p:spPr>
            <a:xfrm>
              <a:off x="76531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buNone/>
              </a:pPr>
              <a:r>
                <a:rPr lang="en-GB" sz="1400">
                  <a:latin typeface="Arial"/>
                </a:rPr>
                <a:t>No information available to users about how the service operates or how they can influence changes</a:t>
              </a:r>
              <a:endParaRPr lang="en-US" sz="1400">
                <a:latin typeface="Arial"/>
              </a:endParaRPr>
            </a:p>
          </p:txBody>
        </p:sp>
        <p:sp>
          <p:nvSpPr>
            <p:cNvPr id="22" name="Freeform: Shape 21">
              <a:extLst>
                <a:ext uri="{FF2B5EF4-FFF2-40B4-BE49-F238E27FC236}">
                  <a16:creationId xmlns:a16="http://schemas.microsoft.com/office/drawing/2014/main" id="{2C6196EB-9B5D-4AD7-B391-337765444114}"/>
                </a:ext>
              </a:extLst>
            </p:cNvPr>
            <p:cNvSpPr/>
            <p:nvPr/>
          </p:nvSpPr>
          <p:spPr>
            <a:xfrm>
              <a:off x="444787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latin typeface="Arial" panose="020B0604020202020204" pitchFamily="34" charset="0"/>
                  <a:cs typeface="Arial" panose="020B0604020202020204" pitchFamily="34" charset="0"/>
                </a:rPr>
                <a:t>Clarity of roles and responsibilities</a:t>
              </a:r>
              <a:endParaRPr lang="en-US" sz="1800" kern="1200">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219992D5-A4BE-492B-8B9D-11A5924538F9}"/>
                </a:ext>
              </a:extLst>
            </p:cNvPr>
            <p:cNvSpPr/>
            <p:nvPr/>
          </p:nvSpPr>
          <p:spPr>
            <a:xfrm>
              <a:off x="444787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buNone/>
              </a:pPr>
              <a:r>
                <a:rPr lang="en-GB" sz="1400">
                  <a:latin typeface="Arial"/>
                </a:rPr>
                <a:t>Clear and transparent end-to-end ownership &amp; accountability; roles &amp; responsibilities documented, well-understood &amp; adhered-to</a:t>
              </a:r>
              <a:endParaRPr lang="en-US" sz="1400">
                <a:latin typeface="Arial"/>
              </a:endParaRPr>
            </a:p>
          </p:txBody>
        </p:sp>
        <p:sp>
          <p:nvSpPr>
            <p:cNvPr id="26" name="Freeform: Shape 25">
              <a:extLst>
                <a:ext uri="{FF2B5EF4-FFF2-40B4-BE49-F238E27FC236}">
                  <a16:creationId xmlns:a16="http://schemas.microsoft.com/office/drawing/2014/main" id="{69B0D5D5-C7FF-4088-B90F-C23FC86D50A5}"/>
                </a:ext>
              </a:extLst>
            </p:cNvPr>
            <p:cNvSpPr/>
            <p:nvPr/>
          </p:nvSpPr>
          <p:spPr>
            <a:xfrm>
              <a:off x="444787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a:buNone/>
              </a:pPr>
              <a:r>
                <a:rPr lang="en-GB" sz="1400">
                  <a:latin typeface="Arial"/>
                </a:rPr>
                <a:t>Evidence of consideration of end-to-end roles and responsibilities</a:t>
              </a:r>
              <a:endParaRPr lang="en-US" sz="1400">
                <a:latin typeface="Arial"/>
              </a:endParaRPr>
            </a:p>
          </p:txBody>
        </p:sp>
        <p:sp>
          <p:nvSpPr>
            <p:cNvPr id="28" name="Freeform: Shape 27">
              <a:extLst>
                <a:ext uri="{FF2B5EF4-FFF2-40B4-BE49-F238E27FC236}">
                  <a16:creationId xmlns:a16="http://schemas.microsoft.com/office/drawing/2014/main" id="{B6BA80DF-B88F-4E37-872E-82ABC99E2553}"/>
                </a:ext>
              </a:extLst>
            </p:cNvPr>
            <p:cNvSpPr/>
            <p:nvPr/>
          </p:nvSpPr>
          <p:spPr>
            <a:xfrm>
              <a:off x="444787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Little or no definition </a:t>
              </a:r>
            </a:p>
          </p:txBody>
        </p:sp>
        <p:sp>
          <p:nvSpPr>
            <p:cNvPr id="29" name="Freeform: Shape 28">
              <a:extLst>
                <a:ext uri="{FF2B5EF4-FFF2-40B4-BE49-F238E27FC236}">
                  <a16:creationId xmlns:a16="http://schemas.microsoft.com/office/drawing/2014/main" id="{DC8EBA14-DF6E-41CA-BB27-5281EA652C57}"/>
                </a:ext>
              </a:extLst>
            </p:cNvPr>
            <p:cNvSpPr/>
            <p:nvPr/>
          </p:nvSpPr>
          <p:spPr>
            <a:xfrm>
              <a:off x="8130433" y="1961462"/>
              <a:ext cx="3575082" cy="634560"/>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446" tIns="41446" rIns="41446" bIns="41446" numCol="1" spcCol="1270" anchor="ctr" anchorCtr="0">
              <a:noAutofit/>
            </a:bodyPr>
            <a:lstStyle/>
            <a:p>
              <a:pPr lvl="0" algn="ctr" defTabSz="800100">
                <a:lnSpc>
                  <a:spcPct val="90000"/>
                </a:lnSpc>
                <a:spcBef>
                  <a:spcPct val="0"/>
                </a:spcBef>
                <a:spcAft>
                  <a:spcPct val="35000"/>
                </a:spcAft>
              </a:pPr>
              <a:r>
                <a:rPr lang="en-GB" b="1">
                  <a:latin typeface="Arial" panose="020B0604020202020204" pitchFamily="34" charset="0"/>
                  <a:cs typeface="Arial" panose="020B0604020202020204" pitchFamily="34" charset="0"/>
                </a:rPr>
                <a:t>Efficiency</a:t>
              </a:r>
              <a:endParaRPr lang="en-GB" sz="1800" b="0" i="0" u="none" kern="1200">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FBDD690A-945A-4301-8EA3-BDFD1C39EF72}"/>
                </a:ext>
              </a:extLst>
            </p:cNvPr>
            <p:cNvSpPr/>
            <p:nvPr/>
          </p:nvSpPr>
          <p:spPr>
            <a:xfrm>
              <a:off x="8130433" y="2690097"/>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chemeClr val="accent6">
                <a:lumMod val="40000"/>
                <a:lumOff val="60000"/>
                <a:alpha val="90000"/>
              </a:scheme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lvl="0" defTabSz="800100">
                <a:lnSpc>
                  <a:spcPct val="90000"/>
                </a:lnSpc>
                <a:spcBef>
                  <a:spcPct val="0"/>
                </a:spcBef>
                <a:spcAft>
                  <a:spcPct val="35000"/>
                </a:spcAft>
              </a:pPr>
              <a:r>
                <a:rPr lang="en-GB" sz="1400">
                  <a:latin typeface="Arial"/>
                </a:rPr>
                <a:t>Services are defined, repeatable, well-understood and effective</a:t>
              </a:r>
              <a:endParaRPr lang="en-US" sz="1400" kern="1200">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A326E1D9-8E67-4CE9-A29B-17C22F92355F}"/>
                </a:ext>
              </a:extLst>
            </p:cNvPr>
            <p:cNvSpPr/>
            <p:nvPr/>
          </p:nvSpPr>
          <p:spPr>
            <a:xfrm>
              <a:off x="8130433" y="3546755"/>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E885">
                <a:alpha val="89804"/>
              </a:srgbClr>
            </a:solidFill>
            <a:ln w="50800">
              <a:solidFill>
                <a:srgbClr val="0F70B7"/>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a:rPr>
                <a:t>Evidence of some definition and documentation of working practices </a:t>
              </a:r>
              <a:endParaRPr lang="en-GB" sz="1400">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A20D9923-1AFC-4E14-A8B3-3CD58D748750}"/>
                </a:ext>
              </a:extLst>
            </p:cNvPr>
            <p:cNvSpPr/>
            <p:nvPr/>
          </p:nvSpPr>
          <p:spPr>
            <a:xfrm>
              <a:off x="8130433" y="4403411"/>
              <a:ext cx="3575082" cy="745875"/>
            </a:xfrm>
            <a:custGeom>
              <a:avLst/>
              <a:gdLst>
                <a:gd name="connsiteX0" fmla="*/ 0 w 2538242"/>
                <a:gd name="connsiteY0" fmla="*/ 63456 h 634560"/>
                <a:gd name="connsiteX1" fmla="*/ 63456 w 2538242"/>
                <a:gd name="connsiteY1" fmla="*/ 0 h 634560"/>
                <a:gd name="connsiteX2" fmla="*/ 2474786 w 2538242"/>
                <a:gd name="connsiteY2" fmla="*/ 0 h 634560"/>
                <a:gd name="connsiteX3" fmla="*/ 2538242 w 2538242"/>
                <a:gd name="connsiteY3" fmla="*/ 63456 h 634560"/>
                <a:gd name="connsiteX4" fmla="*/ 2538242 w 2538242"/>
                <a:gd name="connsiteY4" fmla="*/ 571104 h 634560"/>
                <a:gd name="connsiteX5" fmla="*/ 2474786 w 2538242"/>
                <a:gd name="connsiteY5" fmla="*/ 634560 h 634560"/>
                <a:gd name="connsiteX6" fmla="*/ 63456 w 2538242"/>
                <a:gd name="connsiteY6" fmla="*/ 634560 h 634560"/>
                <a:gd name="connsiteX7" fmla="*/ 0 w 2538242"/>
                <a:gd name="connsiteY7" fmla="*/ 571104 h 634560"/>
                <a:gd name="connsiteX8" fmla="*/ 0 w 2538242"/>
                <a:gd name="connsiteY8" fmla="*/ 63456 h 63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8242" h="634560">
                  <a:moveTo>
                    <a:pt x="0" y="63456"/>
                  </a:moveTo>
                  <a:cubicBezTo>
                    <a:pt x="0" y="28410"/>
                    <a:pt x="28410" y="0"/>
                    <a:pt x="63456" y="0"/>
                  </a:cubicBezTo>
                  <a:lnTo>
                    <a:pt x="2474786" y="0"/>
                  </a:lnTo>
                  <a:cubicBezTo>
                    <a:pt x="2509832" y="0"/>
                    <a:pt x="2538242" y="28410"/>
                    <a:pt x="2538242" y="63456"/>
                  </a:cubicBezTo>
                  <a:lnTo>
                    <a:pt x="2538242" y="571104"/>
                  </a:lnTo>
                  <a:cubicBezTo>
                    <a:pt x="2538242" y="606150"/>
                    <a:pt x="2509832" y="634560"/>
                    <a:pt x="2474786" y="634560"/>
                  </a:cubicBezTo>
                  <a:lnTo>
                    <a:pt x="63456" y="634560"/>
                  </a:lnTo>
                  <a:cubicBezTo>
                    <a:pt x="28410" y="634560"/>
                    <a:pt x="0" y="606150"/>
                    <a:pt x="0" y="571104"/>
                  </a:cubicBezTo>
                  <a:lnTo>
                    <a:pt x="0" y="63456"/>
                  </a:lnTo>
                  <a:close/>
                </a:path>
              </a:pathLst>
            </a:custGeom>
            <a:solidFill>
              <a:srgbClr val="FF7979">
                <a:alpha val="89804"/>
              </a:srgbClr>
            </a:solidFill>
            <a:ln w="50800">
              <a:solidFill>
                <a:srgbClr val="0F70B7">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446" tIns="41446" rIns="41446" bIns="41446" numCol="1" spcCol="1270" anchor="ctr" anchorCtr="0">
              <a:noAutofit/>
            </a:bodyPr>
            <a:lstStyle/>
            <a:p>
              <a:pPr defTabSz="800100">
                <a:lnSpc>
                  <a:spcPct val="90000"/>
                </a:lnSpc>
                <a:spcBef>
                  <a:spcPct val="0"/>
                </a:spcBef>
                <a:spcAft>
                  <a:spcPct val="35000"/>
                </a:spcAft>
              </a:pPr>
              <a:r>
                <a:rPr lang="en-GB" sz="1400">
                  <a:latin typeface="Arial" panose="020B0604020202020204" pitchFamily="34" charset="0"/>
                  <a:cs typeface="Arial" panose="020B0604020202020204" pitchFamily="34" charset="0"/>
                </a:rPr>
                <a:t>Ad hoc, reactive approach to service provision; no consideration given to the mechanisms required to ensure repeatable and reliable delivery</a:t>
              </a:r>
            </a:p>
          </p:txBody>
        </p:sp>
      </p:grpSp>
      <p:sp>
        <p:nvSpPr>
          <p:cNvPr id="23" name="TextBox 22">
            <a:extLst>
              <a:ext uri="{FF2B5EF4-FFF2-40B4-BE49-F238E27FC236}">
                <a16:creationId xmlns:a16="http://schemas.microsoft.com/office/drawing/2014/main" id="{0D7A8BE5-83F2-49EA-A537-2F98F3BE6EB1}"/>
              </a:ext>
            </a:extLst>
          </p:cNvPr>
          <p:cNvSpPr txBox="1"/>
          <p:nvPr/>
        </p:nvSpPr>
        <p:spPr>
          <a:xfrm>
            <a:off x="1446391" y="236401"/>
            <a:ext cx="8232013" cy="646331"/>
          </a:xfrm>
          <a:prstGeom prst="rect">
            <a:avLst/>
          </a:prstGeom>
          <a:noFill/>
        </p:spPr>
        <p:txBody>
          <a:bodyPr wrap="square" rtlCol="0">
            <a:spAutoFit/>
          </a:bodyPr>
          <a:lstStyle/>
          <a:p>
            <a:pPr lvl="0"/>
            <a:r>
              <a:rPr lang="en-GB" sz="3600" dirty="0">
                <a:solidFill>
                  <a:srgbClr val="000000"/>
                </a:solidFill>
                <a:latin typeface="Arial"/>
                <a:cs typeface="Arial"/>
              </a:rPr>
              <a:t>Service delivery</a:t>
            </a:r>
          </a:p>
        </p:txBody>
      </p:sp>
    </p:spTree>
    <p:extLst>
      <p:ext uri="{BB962C8B-B14F-4D97-AF65-F5344CB8AC3E}">
        <p14:creationId xmlns:p14="http://schemas.microsoft.com/office/powerpoint/2010/main" val="4128385262"/>
      </p:ext>
    </p:extLst>
  </p:cSld>
  <p:clrMapOvr>
    <a:masterClrMapping/>
  </p:clrMapOvr>
</p:sld>
</file>

<file path=ppt/theme/theme1.xml><?xml version="1.0" encoding="utf-8"?>
<a:theme xmlns:a="http://schemas.openxmlformats.org/drawingml/2006/main" name="20191209-Focus">
  <a:themeElements>
    <a:clrScheme name="Custom 8">
      <a:dk1>
        <a:sysClr val="windowText" lastClr="000000"/>
      </a:dk1>
      <a:lt1>
        <a:sysClr val="window" lastClr="FFFFFF"/>
      </a:lt1>
      <a:dk2>
        <a:srgbClr val="0E2051"/>
      </a:dk2>
      <a:lt2>
        <a:srgbClr val="E7E6E6"/>
      </a:lt2>
      <a:accent1>
        <a:srgbClr val="0F70B7"/>
      </a:accent1>
      <a:accent2>
        <a:srgbClr val="D70B52"/>
      </a:accent2>
      <a:accent3>
        <a:srgbClr val="52B1B0"/>
      </a:accent3>
      <a:accent4>
        <a:srgbClr val="08736D"/>
      </a:accent4>
      <a:accent5>
        <a:srgbClr val="F9B234"/>
      </a:accent5>
      <a:accent6>
        <a:srgbClr val="94C021"/>
      </a:accent6>
      <a:hlink>
        <a:srgbClr val="82A497"/>
      </a:hlink>
      <a:folHlink>
        <a:srgbClr val="954F72"/>
      </a:folHlink>
    </a:clrScheme>
    <a:fontScheme name="focus-fonts">
      <a:majorFont>
        <a:latin typeface="FoundrySterling-Demi"/>
        <a:ea typeface=""/>
        <a:cs typeface=""/>
      </a:majorFont>
      <a:minorFont>
        <a:latin typeface="FoundrySterling-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cus slide template (2021)" id="{9D68A7AE-0183-42F1-9235-88EBF03875E9}" vid="{A4B71713-0AAA-45E4-B330-4804427BF695}"/>
    </a:ext>
  </a:extLst>
</a:theme>
</file>

<file path=ppt/theme/theme2.xml><?xml version="1.0" encoding="utf-8"?>
<a:theme xmlns:a="http://schemas.openxmlformats.org/drawingml/2006/main" name="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20191209-Focus">
  <a:themeElements>
    <a:clrScheme name="Custom 8">
      <a:dk1>
        <a:sysClr val="windowText" lastClr="000000"/>
      </a:dk1>
      <a:lt1>
        <a:sysClr val="window" lastClr="FFFFFF"/>
      </a:lt1>
      <a:dk2>
        <a:srgbClr val="0E2051"/>
      </a:dk2>
      <a:lt2>
        <a:srgbClr val="E7E6E6"/>
      </a:lt2>
      <a:accent1>
        <a:srgbClr val="0F70B7"/>
      </a:accent1>
      <a:accent2>
        <a:srgbClr val="D70B52"/>
      </a:accent2>
      <a:accent3>
        <a:srgbClr val="52B1B0"/>
      </a:accent3>
      <a:accent4>
        <a:srgbClr val="08736D"/>
      </a:accent4>
      <a:accent5>
        <a:srgbClr val="F9B234"/>
      </a:accent5>
      <a:accent6>
        <a:srgbClr val="94C021"/>
      </a:accent6>
      <a:hlink>
        <a:srgbClr val="82A497"/>
      </a:hlink>
      <a:folHlink>
        <a:srgbClr val="954F72"/>
      </a:folHlink>
    </a:clrScheme>
    <a:fontScheme name="focus-fonts">
      <a:majorFont>
        <a:latin typeface="FoundrySterling-Demi"/>
        <a:ea typeface=""/>
        <a:cs typeface=""/>
      </a:majorFont>
      <a:minorFont>
        <a:latin typeface="FoundrySterling-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cus slide template (2021)" id="{9D68A7AE-0183-42F1-9235-88EBF03875E9}" vid="{A4B71713-0AAA-45E4-B330-4804427BF6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BD73B507141144B7AA450FEB8970B9" ma:contentTypeVersion="12" ma:contentTypeDescription="Create a new document." ma:contentTypeScope="" ma:versionID="1f3cbaa46c5033f602cd7302ac8ad586">
  <xsd:schema xmlns:xsd="http://www.w3.org/2001/XMLSchema" xmlns:xs="http://www.w3.org/2001/XMLSchema" xmlns:p="http://schemas.microsoft.com/office/2006/metadata/properties" xmlns:ns2="2e009816-c0d5-470c-8189-c21cef49ed89" xmlns:ns3="544ba7aa-9137-483b-9b59-fc255f9232a7" targetNamespace="http://schemas.microsoft.com/office/2006/metadata/properties" ma:root="true" ma:fieldsID="f7d4c7cf450e435de9ce5b17814a4aa8" ns2:_="" ns3:_="">
    <xsd:import namespace="2e009816-c0d5-470c-8189-c21cef49ed89"/>
    <xsd:import namespace="544ba7aa-9137-483b-9b59-fc255f9232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Category"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009816-c0d5-470c-8189-c21cef49ed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ategory" ma:index="18"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Guide"/>
                    <xsd:enumeration value="Template"/>
                    <xsd:enumeration value="Example"/>
                    <xsd:enumeration value="Feedback"/>
                  </xsd:restriction>
                </xsd:simpleType>
              </xsd:element>
            </xsd:sequence>
          </xsd:extension>
        </xsd:complexContent>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4ba7aa-9137-483b-9b59-fc255f9232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8912a23-a321-423f-89c7-3b93fd24ce06}" ma:internalName="TaxCatchAll" ma:showField="CatchAllData" ma:web="544ba7aa-9137-483b-9b59-fc255f9232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44ba7aa-9137-483b-9b59-fc255f9232a7">
      <UserInfo>
        <DisplayName>Sarah Doolan</DisplayName>
        <AccountId>25</AccountId>
        <AccountType/>
      </UserInfo>
      <UserInfo>
        <DisplayName>Sarah Livingstone</DisplayName>
        <AccountId>23</AccountId>
        <AccountType/>
      </UserInfo>
      <UserInfo>
        <DisplayName>Douglas Thornton</DisplayName>
        <AccountId>84</AccountId>
        <AccountType/>
      </UserInfo>
      <UserInfo>
        <DisplayName>Anne Harkness</DisplayName>
        <AccountId>13</AccountId>
        <AccountType/>
      </UserInfo>
      <UserInfo>
        <DisplayName>Mandy Zaccheo</DisplayName>
        <AccountId>287</AccountId>
        <AccountType/>
      </UserInfo>
      <UserInfo>
        <DisplayName>Sophie Gibbons</DisplayName>
        <AccountId>288</AccountId>
        <AccountType/>
      </UserInfo>
      <UserInfo>
        <DisplayName>Blaine Roissetter</DisplayName>
        <AccountId>131</AccountId>
        <AccountType/>
      </UserInfo>
      <UserInfo>
        <DisplayName>Gemma Webb</DisplayName>
        <AccountId>219</AccountId>
        <AccountType/>
      </UserInfo>
      <UserInfo>
        <DisplayName>Marie Cooksey</DisplayName>
        <AccountId>293</AccountId>
        <AccountType/>
      </UserInfo>
      <UserInfo>
        <DisplayName>Sara Passmore</DisplayName>
        <AccountId>12</AccountId>
        <AccountType/>
      </UserInfo>
      <UserInfo>
        <DisplayName>Dominic Crean</DisplayName>
        <AccountId>46</AccountId>
        <AccountType/>
      </UserInfo>
      <UserInfo>
        <DisplayName>Joanne Hoskins</DisplayName>
        <AccountId>8</AccountId>
        <AccountType/>
      </UserInfo>
      <UserInfo>
        <DisplayName>Emma Canham</DisplayName>
        <AccountId>266</AccountId>
        <AccountType/>
      </UserInfo>
      <UserInfo>
        <DisplayName>Lesa Levett</DisplayName>
        <AccountId>203</AccountId>
        <AccountType/>
      </UserInfo>
      <UserInfo>
        <DisplayName>Katherine Gardiner</DisplayName>
        <AccountId>348</AccountId>
        <AccountType/>
      </UserInfo>
      <UserInfo>
        <DisplayName>Jo Sibbald</DisplayName>
        <AccountId>382</AccountId>
        <AccountType/>
      </UserInfo>
    </SharedWithUsers>
    <lcf76f155ced4ddcb4097134ff3c332f xmlns="2e009816-c0d5-470c-8189-c21cef49ed89">
      <Terms xmlns="http://schemas.microsoft.com/office/infopath/2007/PartnerControls"/>
    </lcf76f155ced4ddcb4097134ff3c332f>
    <TaxCatchAll xmlns="544ba7aa-9137-483b-9b59-fc255f9232a7" xsi:nil="true"/>
    <Category xmlns="2e009816-c0d5-470c-8189-c21cef49ed89">
      <Value>Guide</Value>
    </Category>
  </documentManagement>
</p:properties>
</file>

<file path=customXml/itemProps1.xml><?xml version="1.0" encoding="utf-8"?>
<ds:datastoreItem xmlns:ds="http://schemas.openxmlformats.org/officeDocument/2006/customXml" ds:itemID="{3351F40F-E5D4-4BFB-B251-EE82E9E67119}">
  <ds:schemaRefs>
    <ds:schemaRef ds:uri="http://schemas.microsoft.com/sharepoint/v3/contenttype/forms"/>
  </ds:schemaRefs>
</ds:datastoreItem>
</file>

<file path=customXml/itemProps2.xml><?xml version="1.0" encoding="utf-8"?>
<ds:datastoreItem xmlns:ds="http://schemas.openxmlformats.org/officeDocument/2006/customXml" ds:itemID="{A666271B-4F8F-43C2-B879-299EC73B5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009816-c0d5-470c-8189-c21cef49ed89"/>
    <ds:schemaRef ds:uri="544ba7aa-9137-483b-9b59-fc255f923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026B0F-27D2-4486-B85F-0EF095ED5EF2}">
  <ds:schemaRefs>
    <ds:schemaRef ds:uri="http://schemas.microsoft.com/office/infopath/2007/PartnerControls"/>
    <ds:schemaRef ds:uri="http://schemas.openxmlformats.org/package/2006/metadata/core-properties"/>
    <ds:schemaRef ds:uri="http://purl.org/dc/dcmitype/"/>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2e009816-c0d5-470c-8189-c21cef49ed89"/>
    <ds:schemaRef ds:uri="544ba7aa-9137-483b-9b59-fc255f9232a7"/>
  </ds:schemaRefs>
</ds:datastoreItem>
</file>

<file path=docProps/app.xml><?xml version="1.0" encoding="utf-8"?>
<Properties xmlns="http://schemas.openxmlformats.org/officeDocument/2006/extended-properties" xmlns:vt="http://schemas.openxmlformats.org/officeDocument/2006/docPropsVTypes">
  <Template>PM Presentation Mar2021</Template>
  <TotalTime>210</TotalTime>
  <Words>1774</Words>
  <Application>Microsoft Office PowerPoint</Application>
  <PresentationFormat>Widescreen</PresentationFormat>
  <Paragraphs>227</Paragraphs>
  <Slides>13</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Arial</vt:lpstr>
      <vt:lpstr>Arial Narrow</vt:lpstr>
      <vt:lpstr>Calibri</vt:lpstr>
      <vt:lpstr>Calibri Light</vt:lpstr>
      <vt:lpstr>FoundrySterling-Bold</vt:lpstr>
      <vt:lpstr>FoundrySterling-Book</vt:lpstr>
      <vt:lpstr>FoundrySterling-BookOSF</vt:lpstr>
      <vt:lpstr>FoundrySterling-Medium</vt:lpstr>
      <vt:lpstr>FoundrySterling-MediumOSF</vt:lpstr>
      <vt:lpstr>Helvetica</vt:lpstr>
      <vt:lpstr>20191209-Focus</vt:lpstr>
      <vt:lpstr>1_Text slide</vt:lpstr>
      <vt:lpstr>1_20191209-Focus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dc:title>
  <dc:creator>Sara Passmore</dc:creator>
  <cp:lastModifiedBy>Emma Canham</cp:lastModifiedBy>
  <cp:revision>2</cp:revision>
  <dcterms:created xsi:type="dcterms:W3CDTF">2021-02-12T11:41:46Z</dcterms:created>
  <dcterms:modified xsi:type="dcterms:W3CDTF">2023-11-06T12:27:08Z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0x010100DEBD73B507141144B7AA450FEB8970B9</vt:lpwstr>
  </property>
  <property fmtid="{D5CDD505-2E9C-101B-9397-08002B2CF9AE}" pid="3" name="MediaServiceImageTags">
    <vt:lpwstr/>
  </property>
  <property fmtid="{D5CDD505-2E9C-101B-9397-08002B2CF9AE}" pid="4" name="Notes">
    <vt:lpwstr>Service Assessment Model (SAM)</vt:lpwstr>
  </property>
  <property fmtid="{D5CDD505-2E9C-101B-9397-08002B2CF9AE}" pid="5" name="Projectphase">
    <vt:lpwstr>02_Engage</vt:lpwstr>
  </property>
  <property fmtid="{D5CDD505-2E9C-101B-9397-08002B2CF9AE}" pid="6" name="Documentstatus">
    <vt:lpwstr>Old version</vt:lpwstr>
  </property>
</Properties>
</file>