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09_187D0C76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65" r:id="rId5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A4D6307-F9BB-00D2-A001-367B140977F6}" name="Sara Passmore" initials="SP" userId="S::admn1954@ox.ac.uk::ff64e1e7-58da-47bc-b4b3-0fd1a83731fe" providerId="AD"/>
  <p188:author id="{7F0BE6A1-1CE5-4B3B-BF34-0B3951E482AF}" name="Emma Morris" initials="EM" userId="S::otss0130@ox.ac.uk::d66c97b1-5d61-43cb-a3cb-c86c7b4c6a3b" providerId="AD"/>
  <p188:author id="{3DB654B6-0964-61DC-7618-6A2E124DA6AB}" name="Maria Morris" initials="MM" userId="S::admn3488@ox.ac.uk::06ce5927-f513-4add-9d3a-5860cce3a5b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6D72"/>
    <a:srgbClr val="89F2F7"/>
    <a:srgbClr val="E2EFD9"/>
    <a:srgbClr val="548235"/>
    <a:srgbClr val="BFDDAB"/>
    <a:srgbClr val="D5FFE8"/>
    <a:srgbClr val="00B0F0"/>
    <a:srgbClr val="FFF4D5"/>
    <a:srgbClr val="FAFAFA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32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omments/modernComment_109_187D0C7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F66169D-DD4A-478E-BDB4-50B37B0FB794}" authorId="{3DB654B6-0964-61DC-7618-6A2E124DA6AB}" status="resolved" created="2022-03-28T13:23:26.921" complete="100000">
    <pc:sldMkLst xmlns:pc="http://schemas.microsoft.com/office/powerpoint/2013/main/command">
      <pc:docMk/>
      <pc:sldMk cId="410848374" sldId="265"/>
    </pc:sldMkLst>
    <p188:txBody>
      <a:bodyPr/>
      <a:lstStyle/>
      <a:p>
        <a:r>
          <a:rPr lang="en-GB"/>
          <a:t>I'd probably swop "Done" for "Status" in the action plan. Or leave it out completely.</a:t>
        </a:r>
      </a:p>
    </p188:txBody>
  </p188:cm>
  <p188:cm id="{75BE63C2-48CD-46AA-96BB-6C85FA85D5C7}" authorId="{3DB654B6-0964-61DC-7618-6A2E124DA6AB}" status="resolved" created="2022-03-28T13:23:42.454" complete="100000">
    <pc:sldMkLst xmlns:pc="http://schemas.microsoft.com/office/powerpoint/2013/main/command">
      <pc:docMk/>
      <pc:sldMk cId="410848374" sldId="265"/>
    </pc:sldMkLst>
    <p188:txBody>
      <a:bodyPr/>
      <a:lstStyle/>
      <a:p>
        <a:r>
          <a:rPr lang="en-GB"/>
          <a:t>Really like the "What now" box</a:t>
        </a:r>
      </a:p>
    </p188:txBody>
  </p188:cm>
  <p188:cm id="{02DC8F71-C807-4D13-8093-25D599FACEEB}" authorId="{3DB654B6-0964-61DC-7618-6A2E124DA6AB}" status="resolved" created="2022-03-28T13:23:51.157" complete="100000">
    <pc:sldMkLst xmlns:pc="http://schemas.microsoft.com/office/powerpoint/2013/main/command">
      <pc:docMk/>
      <pc:sldMk cId="410848374" sldId="265"/>
    </pc:sldMkLst>
    <p188:txBody>
      <a:bodyPr/>
      <a:lstStyle/>
      <a:p>
        <a:r>
          <a:rPr lang="en-GB"/>
          <a:t>Does each page need a heading?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D0D4C-DC39-4E4A-9F7C-06471BD1157E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88130-1562-42AC-8EA8-A7AECCA20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124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D0D4C-DC39-4E4A-9F7C-06471BD1157E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88130-1562-42AC-8EA8-A7AECCA20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376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D0D4C-DC39-4E4A-9F7C-06471BD1157E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88130-1562-42AC-8EA8-A7AECCA20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85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D0D4C-DC39-4E4A-9F7C-06471BD1157E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88130-1562-42AC-8EA8-A7AECCA20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78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D0D4C-DC39-4E4A-9F7C-06471BD1157E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88130-1562-42AC-8EA8-A7AECCA20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190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D0D4C-DC39-4E4A-9F7C-06471BD1157E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88130-1562-42AC-8EA8-A7AECCA20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20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D0D4C-DC39-4E4A-9F7C-06471BD1157E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88130-1562-42AC-8EA8-A7AECCA20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96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D0D4C-DC39-4E4A-9F7C-06471BD1157E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88130-1562-42AC-8EA8-A7AECCA20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552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D0D4C-DC39-4E4A-9F7C-06471BD1157E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88130-1562-42AC-8EA8-A7AECCA20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0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D0D4C-DC39-4E4A-9F7C-06471BD1157E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88130-1562-42AC-8EA8-A7AECCA20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9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D0D4C-DC39-4E4A-9F7C-06471BD1157E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88130-1562-42AC-8EA8-A7AECCA20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57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D0D4C-DC39-4E4A-9F7C-06471BD1157E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88130-1562-42AC-8EA8-A7AECCA20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4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18/10/relationships/comments" Target="../comments/modernComment_109_187D0C7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 Box 3"/>
          <p:cNvSpPr txBox="1"/>
          <p:nvPr/>
        </p:nvSpPr>
        <p:spPr>
          <a:xfrm>
            <a:off x="-5742" y="2770"/>
            <a:ext cx="6863741" cy="923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" name="Chord 81"/>
          <p:cNvSpPr/>
          <p:nvPr/>
        </p:nvSpPr>
        <p:spPr>
          <a:xfrm rot="5400000">
            <a:off x="1519106" y="-843434"/>
            <a:ext cx="638782" cy="3679022"/>
          </a:xfrm>
          <a:custGeom>
            <a:avLst/>
            <a:gdLst>
              <a:gd name="connsiteX0" fmla="*/ 628842 w 633544"/>
              <a:gd name="connsiteY0" fmla="*/ 2130013 h 3635886"/>
              <a:gd name="connsiteX1" fmla="*/ 13511 w 633544"/>
              <a:gd name="connsiteY1" fmla="*/ 2343207 h 3635886"/>
              <a:gd name="connsiteX2" fmla="*/ 345 w 633544"/>
              <a:gd name="connsiteY2" fmla="*/ 1733156 h 3635886"/>
              <a:gd name="connsiteX3" fmla="*/ 316772 w 633544"/>
              <a:gd name="connsiteY3" fmla="*/ -1 h 3635886"/>
              <a:gd name="connsiteX4" fmla="*/ 628842 w 633544"/>
              <a:gd name="connsiteY4" fmla="*/ 2130013 h 3635886"/>
              <a:gd name="connsiteX0" fmla="*/ 628842 w 628842"/>
              <a:gd name="connsiteY0" fmla="*/ 1181140 h 2687210"/>
              <a:gd name="connsiteX1" fmla="*/ 13511 w 628842"/>
              <a:gd name="connsiteY1" fmla="*/ 1394334 h 2687210"/>
              <a:gd name="connsiteX2" fmla="*/ 345 w 628842"/>
              <a:gd name="connsiteY2" fmla="*/ 784283 h 2687210"/>
              <a:gd name="connsiteX3" fmla="*/ 408212 w 628842"/>
              <a:gd name="connsiteY3" fmla="*/ 17778 h 2687210"/>
              <a:gd name="connsiteX4" fmla="*/ 628842 w 628842"/>
              <a:gd name="connsiteY4" fmla="*/ 1181140 h 2687210"/>
              <a:gd name="connsiteX0" fmla="*/ 628842 w 628842"/>
              <a:gd name="connsiteY0" fmla="*/ 1639020 h 3145090"/>
              <a:gd name="connsiteX1" fmla="*/ 13511 w 628842"/>
              <a:gd name="connsiteY1" fmla="*/ 1852214 h 3145090"/>
              <a:gd name="connsiteX2" fmla="*/ 345 w 628842"/>
              <a:gd name="connsiteY2" fmla="*/ 1242163 h 3145090"/>
              <a:gd name="connsiteX3" fmla="*/ 408212 w 628842"/>
              <a:gd name="connsiteY3" fmla="*/ 475658 h 3145090"/>
              <a:gd name="connsiteX4" fmla="*/ 628842 w 628842"/>
              <a:gd name="connsiteY4" fmla="*/ 1639020 h 3145090"/>
              <a:gd name="connsiteX0" fmla="*/ 628842 w 628842"/>
              <a:gd name="connsiteY0" fmla="*/ 2294972 h 3801042"/>
              <a:gd name="connsiteX1" fmla="*/ 13511 w 628842"/>
              <a:gd name="connsiteY1" fmla="*/ 2508166 h 3801042"/>
              <a:gd name="connsiteX2" fmla="*/ 345 w 628842"/>
              <a:gd name="connsiteY2" fmla="*/ 1898115 h 3801042"/>
              <a:gd name="connsiteX3" fmla="*/ 408212 w 628842"/>
              <a:gd name="connsiteY3" fmla="*/ 1131610 h 3801042"/>
              <a:gd name="connsiteX4" fmla="*/ 628842 w 628842"/>
              <a:gd name="connsiteY4" fmla="*/ 2294972 h 3801042"/>
              <a:gd name="connsiteX0" fmla="*/ 628842 w 628842"/>
              <a:gd name="connsiteY0" fmla="*/ 2294972 h 3801042"/>
              <a:gd name="connsiteX1" fmla="*/ 13511 w 628842"/>
              <a:gd name="connsiteY1" fmla="*/ 2508166 h 3801042"/>
              <a:gd name="connsiteX2" fmla="*/ 345 w 628842"/>
              <a:gd name="connsiteY2" fmla="*/ 1898115 h 3801042"/>
              <a:gd name="connsiteX3" fmla="*/ 408212 w 628842"/>
              <a:gd name="connsiteY3" fmla="*/ 1131610 h 3801042"/>
              <a:gd name="connsiteX4" fmla="*/ 628842 w 628842"/>
              <a:gd name="connsiteY4" fmla="*/ 2294972 h 3801042"/>
              <a:gd name="connsiteX0" fmla="*/ 638782 w 638782"/>
              <a:gd name="connsiteY0" fmla="*/ 2294972 h 3679022"/>
              <a:gd name="connsiteX1" fmla="*/ 263840 w 638782"/>
              <a:gd name="connsiteY1" fmla="*/ 3678009 h 3679022"/>
              <a:gd name="connsiteX2" fmla="*/ 23451 w 638782"/>
              <a:gd name="connsiteY2" fmla="*/ 2508166 h 3679022"/>
              <a:gd name="connsiteX3" fmla="*/ 10285 w 638782"/>
              <a:gd name="connsiteY3" fmla="*/ 1898115 h 3679022"/>
              <a:gd name="connsiteX4" fmla="*/ 418152 w 638782"/>
              <a:gd name="connsiteY4" fmla="*/ 1131610 h 3679022"/>
              <a:gd name="connsiteX5" fmla="*/ 638782 w 638782"/>
              <a:gd name="connsiteY5" fmla="*/ 2294972 h 3679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8782" h="3679022">
                <a:moveTo>
                  <a:pt x="638782" y="2294972"/>
                </a:moveTo>
                <a:cubicBezTo>
                  <a:pt x="610886" y="2734612"/>
                  <a:pt x="366395" y="3642477"/>
                  <a:pt x="263840" y="3678009"/>
                </a:cubicBezTo>
                <a:cubicBezTo>
                  <a:pt x="161285" y="3713541"/>
                  <a:pt x="65710" y="2804815"/>
                  <a:pt x="23451" y="2508166"/>
                </a:cubicBezTo>
                <a:cubicBezTo>
                  <a:pt x="-18808" y="2211517"/>
                  <a:pt x="8608" y="2104280"/>
                  <a:pt x="10285" y="1898115"/>
                </a:cubicBezTo>
                <a:cubicBezTo>
                  <a:pt x="18176" y="928115"/>
                  <a:pt x="392640" y="-1376459"/>
                  <a:pt x="418152" y="1131610"/>
                </a:cubicBezTo>
                <a:cubicBezTo>
                  <a:pt x="522175" y="1841615"/>
                  <a:pt x="534759" y="1584967"/>
                  <a:pt x="638782" y="2294972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Chord 83"/>
          <p:cNvSpPr/>
          <p:nvPr/>
        </p:nvSpPr>
        <p:spPr>
          <a:xfrm rot="18904173">
            <a:off x="1652103" y="782830"/>
            <a:ext cx="5580028" cy="5475375"/>
          </a:xfrm>
          <a:prstGeom prst="chord">
            <a:avLst>
              <a:gd name="adj1" fmla="val 16444492"/>
              <a:gd name="adj2" fmla="val 353132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Chord 82"/>
          <p:cNvSpPr/>
          <p:nvPr/>
        </p:nvSpPr>
        <p:spPr>
          <a:xfrm rot="6638043">
            <a:off x="5894550" y="273278"/>
            <a:ext cx="625246" cy="1454557"/>
          </a:xfrm>
          <a:custGeom>
            <a:avLst/>
            <a:gdLst>
              <a:gd name="connsiteX0" fmla="*/ 630900 w 1232502"/>
              <a:gd name="connsiteY0" fmla="*/ 2817815 h 2818213"/>
              <a:gd name="connsiteX1" fmla="*/ 6751 w 1232502"/>
              <a:gd name="connsiteY1" fmla="*/ 1617103 h 2818213"/>
              <a:gd name="connsiteX2" fmla="*/ 82824 w 1232502"/>
              <a:gd name="connsiteY2" fmla="*/ 703517 h 2818213"/>
              <a:gd name="connsiteX3" fmla="*/ 630900 w 1232502"/>
              <a:gd name="connsiteY3" fmla="*/ 2817815 h 2818213"/>
              <a:gd name="connsiteX0" fmla="*/ 625246 w 625246"/>
              <a:gd name="connsiteY0" fmla="*/ 1454154 h 1454557"/>
              <a:gd name="connsiteX1" fmla="*/ 1097 w 625246"/>
              <a:gd name="connsiteY1" fmla="*/ 253442 h 1454557"/>
              <a:gd name="connsiteX2" fmla="*/ 325749 w 625246"/>
              <a:gd name="connsiteY2" fmla="*/ 0 h 1454557"/>
              <a:gd name="connsiteX3" fmla="*/ 625246 w 625246"/>
              <a:gd name="connsiteY3" fmla="*/ 1454154 h 1454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5246" h="1454557">
                <a:moveTo>
                  <a:pt x="625246" y="1454154"/>
                </a:moveTo>
                <a:cubicBezTo>
                  <a:pt x="314549" y="1471046"/>
                  <a:pt x="46971" y="956291"/>
                  <a:pt x="1097" y="253442"/>
                </a:cubicBezTo>
                <a:cubicBezTo>
                  <a:pt x="-19491" y="-61997"/>
                  <a:pt x="255907" y="276068"/>
                  <a:pt x="325749" y="0"/>
                </a:cubicBezTo>
                <a:cubicBezTo>
                  <a:pt x="508441" y="704766"/>
                  <a:pt x="442554" y="749388"/>
                  <a:pt x="625246" y="1454154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0B5376CB-707D-410D-86B0-CA5EBCACCE3F}"/>
              </a:ext>
            </a:extLst>
          </p:cNvPr>
          <p:cNvGrpSpPr/>
          <p:nvPr/>
        </p:nvGrpSpPr>
        <p:grpSpPr>
          <a:xfrm>
            <a:off x="55048" y="1105223"/>
            <a:ext cx="828000" cy="1171916"/>
            <a:chOff x="7183212" y="1066635"/>
            <a:chExt cx="828000" cy="1171916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BB0B746E-58B8-4541-BBBF-59F232EEFB8D}"/>
                </a:ext>
              </a:extLst>
            </p:cNvPr>
            <p:cNvSpPr>
              <a:spLocks/>
            </p:cNvSpPr>
            <p:nvPr/>
          </p:nvSpPr>
          <p:spPr>
            <a:xfrm>
              <a:off x="7183212" y="1410551"/>
              <a:ext cx="828000" cy="828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FEDB0324-29EC-4AFB-B991-F240E70D7D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45212" y="1066635"/>
              <a:ext cx="504000" cy="504000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1" name="Graphic 22" descr="Lightbulb with solid fill">
              <a:extLst>
                <a:ext uri="{FF2B5EF4-FFF2-40B4-BE49-F238E27FC236}">
                  <a16:creationId xmlns:a16="http://schemas.microsoft.com/office/drawing/2014/main" id="{22AE5395-1772-469D-9B4A-84D3342058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56106" y="1073311"/>
              <a:ext cx="504000" cy="504000"/>
            </a:xfrm>
            <a:prstGeom prst="rect">
              <a:avLst/>
            </a:prstGeom>
          </p:spPr>
        </p:pic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76DE2466-C343-4C94-9DDC-1B7E1A9D8208}"/>
              </a:ext>
            </a:extLst>
          </p:cNvPr>
          <p:cNvSpPr txBox="1"/>
          <p:nvPr/>
        </p:nvSpPr>
        <p:spPr>
          <a:xfrm>
            <a:off x="65942" y="1609223"/>
            <a:ext cx="817106" cy="5078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900" b="1"/>
              <a:t>4 </a:t>
            </a:r>
          </a:p>
          <a:p>
            <a:pPr algn="ctr"/>
            <a:r>
              <a:rPr lang="en-GB" sz="900"/>
              <a:t>What are the options?</a:t>
            </a:r>
            <a:endParaRPr lang="en-GB" sz="900">
              <a:cs typeface="Calibri"/>
            </a:endParaRPr>
          </a:p>
        </p:txBody>
      </p:sp>
      <p:sp>
        <p:nvSpPr>
          <p:cNvPr id="11" name="Rectangle 10"/>
          <p:cNvSpPr>
            <a:spLocks noChangeAspect="1"/>
          </p:cNvSpPr>
          <p:nvPr/>
        </p:nvSpPr>
        <p:spPr>
          <a:xfrm rot="21355043">
            <a:off x="922594" y="1176862"/>
            <a:ext cx="1152000" cy="115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t>OPTION 1:</a:t>
            </a:r>
          </a:p>
        </p:txBody>
      </p:sp>
      <p:cxnSp>
        <p:nvCxnSpPr>
          <p:cNvPr id="68" name="Straight Connector 67"/>
          <p:cNvCxnSpPr/>
          <p:nvPr/>
        </p:nvCxnSpPr>
        <p:spPr>
          <a:xfrm rot="21355043">
            <a:off x="909684" y="1584644"/>
            <a:ext cx="1151843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21355043">
            <a:off x="934538" y="1932849"/>
            <a:ext cx="1151843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21355043">
            <a:off x="959391" y="2281054"/>
            <a:ext cx="1151843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>
            <a:spLocks noChangeAspect="1"/>
          </p:cNvSpPr>
          <p:nvPr/>
        </p:nvSpPr>
        <p:spPr>
          <a:xfrm>
            <a:off x="2518265" y="1134167"/>
            <a:ext cx="1152000" cy="115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t>OPTION 2: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2518269" y="1541483"/>
            <a:ext cx="1151843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2518269" y="1890574"/>
            <a:ext cx="1151843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2518269" y="2239665"/>
            <a:ext cx="1151843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>
            <a:spLocks noChangeAspect="1"/>
          </p:cNvSpPr>
          <p:nvPr/>
        </p:nvSpPr>
        <p:spPr>
          <a:xfrm rot="21338352">
            <a:off x="1618251" y="2464403"/>
            <a:ext cx="1152000" cy="115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t>OPTION 4:</a:t>
            </a:r>
          </a:p>
        </p:txBody>
      </p:sp>
      <p:cxnSp>
        <p:nvCxnSpPr>
          <p:cNvPr id="78" name="Straight Connector 77"/>
          <p:cNvCxnSpPr/>
          <p:nvPr/>
        </p:nvCxnSpPr>
        <p:spPr>
          <a:xfrm rot="21338352">
            <a:off x="1604464" y="2930852"/>
            <a:ext cx="1151843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21338352">
            <a:off x="1631008" y="3256252"/>
            <a:ext cx="1151843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21338352">
            <a:off x="1657552" y="3580252"/>
            <a:ext cx="1151843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>
            <a:spLocks noChangeAspect="1"/>
          </p:cNvSpPr>
          <p:nvPr/>
        </p:nvSpPr>
        <p:spPr>
          <a:xfrm>
            <a:off x="248182" y="2420611"/>
            <a:ext cx="1113504" cy="115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t>OPTION 3:</a:t>
            </a:r>
          </a:p>
        </p:txBody>
      </p:sp>
      <p:cxnSp>
        <p:nvCxnSpPr>
          <p:cNvPr id="88" name="Straight Connector 87"/>
          <p:cNvCxnSpPr/>
          <p:nvPr/>
        </p:nvCxnSpPr>
        <p:spPr>
          <a:xfrm>
            <a:off x="262881" y="2880000"/>
            <a:ext cx="1113352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65058" y="3204000"/>
            <a:ext cx="1113352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65058" y="3528000"/>
            <a:ext cx="1113352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>
            <a:spLocks noChangeAspect="1"/>
          </p:cNvSpPr>
          <p:nvPr/>
        </p:nvSpPr>
        <p:spPr>
          <a:xfrm rot="242901">
            <a:off x="2930053" y="2420610"/>
            <a:ext cx="1152000" cy="115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t>OPTION 5:</a:t>
            </a:r>
          </a:p>
        </p:txBody>
      </p:sp>
      <p:cxnSp>
        <p:nvCxnSpPr>
          <p:cNvPr id="93" name="Straight Connector 92"/>
          <p:cNvCxnSpPr/>
          <p:nvPr/>
        </p:nvCxnSpPr>
        <p:spPr>
          <a:xfrm rot="242901">
            <a:off x="2942862" y="2844000"/>
            <a:ext cx="1151843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242901">
            <a:off x="2918217" y="3204000"/>
            <a:ext cx="1151843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242901">
            <a:off x="2893572" y="3528000"/>
            <a:ext cx="1151843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61867" y="4135036"/>
            <a:ext cx="2952000" cy="811296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txBody>
          <a:bodyPr wrap="square" rtlCol="0" anchor="ctr">
            <a:noAutofit/>
          </a:bodyPr>
          <a:lstStyle/>
          <a:p>
            <a:endParaRPr lang="en-GB" sz="1517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117" name="Table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989750"/>
              </p:ext>
            </p:extLst>
          </p:nvPr>
        </p:nvGraphicFramePr>
        <p:xfrm>
          <a:off x="622014" y="5189550"/>
          <a:ext cx="6092814" cy="17602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3557">
                  <a:extLst>
                    <a:ext uri="{9D8B030D-6E8A-4147-A177-3AD203B41FA5}">
                      <a16:colId xmlns:a16="http://schemas.microsoft.com/office/drawing/2014/main" val="26896197"/>
                    </a:ext>
                  </a:extLst>
                </a:gridCol>
                <a:gridCol w="1406979">
                  <a:extLst>
                    <a:ext uri="{9D8B030D-6E8A-4147-A177-3AD203B41FA5}">
                      <a16:colId xmlns:a16="http://schemas.microsoft.com/office/drawing/2014/main" val="3908148134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313054686"/>
                    </a:ext>
                  </a:extLst>
                </a:gridCol>
                <a:gridCol w="745828">
                  <a:extLst>
                    <a:ext uri="{9D8B030D-6E8A-4147-A177-3AD203B41FA5}">
                      <a16:colId xmlns:a16="http://schemas.microsoft.com/office/drawing/2014/main" val="555207419"/>
                    </a:ext>
                  </a:extLst>
                </a:gridCol>
              </a:tblGrid>
              <a:tr h="148051">
                <a:tc>
                  <a:txBody>
                    <a:bodyPr/>
                    <a:lstStyle/>
                    <a:p>
                      <a:pPr algn="ctr"/>
                      <a:r>
                        <a:rPr lang="en-GB" sz="105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Action</a:t>
                      </a:r>
                    </a:p>
                  </a:txBody>
                  <a:tcPr marL="0" marR="0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Who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Complete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381542"/>
                  </a:ext>
                </a:extLst>
              </a:tr>
              <a:tr h="152677"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461455"/>
                  </a:ext>
                </a:extLst>
              </a:tr>
              <a:tr h="152677"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513567"/>
                  </a:ext>
                </a:extLst>
              </a:tr>
              <a:tr h="152677"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828686"/>
                  </a:ext>
                </a:extLst>
              </a:tr>
              <a:tr h="152677"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349157"/>
                  </a:ext>
                </a:extLst>
              </a:tr>
              <a:tr h="152677"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555129"/>
                  </a:ext>
                </a:extLst>
              </a:tr>
              <a:tr h="152677"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5849"/>
                  </a:ext>
                </a:extLst>
              </a:tr>
            </a:tbl>
          </a:graphicData>
        </a:graphic>
      </p:graphicFrame>
      <p:graphicFrame>
        <p:nvGraphicFramePr>
          <p:cNvPr id="136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353799"/>
              </p:ext>
            </p:extLst>
          </p:nvPr>
        </p:nvGraphicFramePr>
        <p:xfrm>
          <a:off x="642165" y="7160640"/>
          <a:ext cx="6093318" cy="12268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1106">
                  <a:extLst>
                    <a:ext uri="{9D8B030D-6E8A-4147-A177-3AD203B41FA5}">
                      <a16:colId xmlns:a16="http://schemas.microsoft.com/office/drawing/2014/main" val="313054686"/>
                    </a:ext>
                  </a:extLst>
                </a:gridCol>
                <a:gridCol w="2031106">
                  <a:extLst>
                    <a:ext uri="{9D8B030D-6E8A-4147-A177-3AD203B41FA5}">
                      <a16:colId xmlns:a16="http://schemas.microsoft.com/office/drawing/2014/main" val="555207419"/>
                    </a:ext>
                  </a:extLst>
                </a:gridCol>
                <a:gridCol w="2031106">
                  <a:extLst>
                    <a:ext uri="{9D8B030D-6E8A-4147-A177-3AD203B41FA5}">
                      <a16:colId xmlns:a16="http://schemas.microsoft.com/office/drawing/2014/main" val="1186257743"/>
                    </a:ext>
                  </a:extLst>
                </a:gridCol>
              </a:tblGrid>
              <a:tr h="214034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Original</a:t>
                      </a:r>
                      <a:r>
                        <a:rPr lang="en-GB" sz="1050" baseline="0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data</a:t>
                      </a:r>
                      <a:endParaRPr lang="en-GB" sz="1050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6D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 data</a:t>
                      </a: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6D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now</a:t>
                      </a: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6D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381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rgbClr val="086D72"/>
                          </a:solidFill>
                        </a:ln>
                        <a:solidFill>
                          <a:srgbClr val="086D72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461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513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82868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n>
                          <a:solidFill>
                            <a:srgbClr val="086D72"/>
                          </a:solidFill>
                        </a:ln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842330"/>
                  </a:ext>
                </a:extLst>
              </a:tr>
            </a:tbl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89242" y="7024082"/>
            <a:ext cx="828000" cy="1144376"/>
            <a:chOff x="4449" y="7271423"/>
            <a:chExt cx="828000" cy="1144376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C833C3DC-DDF5-41DE-A003-46D005B6CE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49" y="7587799"/>
              <a:ext cx="828000" cy="828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86D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F0CB2D3D-72DF-4C6C-8D93-5189A4D51BBF}"/>
                </a:ext>
              </a:extLst>
            </p:cNvPr>
            <p:cNvSpPr txBox="1"/>
            <p:nvPr/>
          </p:nvSpPr>
          <p:spPr>
            <a:xfrm>
              <a:off x="4449" y="7749554"/>
              <a:ext cx="828000" cy="50783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900" b="1"/>
                <a:t>7</a:t>
              </a:r>
            </a:p>
            <a:p>
              <a:pPr algn="ctr"/>
              <a:r>
                <a:rPr lang="en-GB" sz="900"/>
                <a:t>Has that worked?</a:t>
              </a:r>
              <a:endParaRPr lang="en-GB" sz="900">
                <a:cs typeface="Calibri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173145" y="7271423"/>
              <a:ext cx="504000" cy="504000"/>
              <a:chOff x="-790833" y="7198239"/>
              <a:chExt cx="504000" cy="504000"/>
            </a:xfrm>
          </p:grpSpPr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C833C3DC-DDF5-41DE-A003-46D005B6CE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724995" y="7264168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86D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pic>
            <p:nvPicPr>
              <p:cNvPr id="135" name="Graphic 39" descr="Help with solid fill">
                <a:extLst>
                  <a:ext uri="{FF2B5EF4-FFF2-40B4-BE49-F238E27FC236}">
                    <a16:creationId xmlns:a16="http://schemas.microsoft.com/office/drawing/2014/main" id="{C6F72E70-EDD7-4639-A14A-077D917885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790833" y="7198239"/>
                <a:ext cx="504000" cy="504000"/>
              </a:xfrm>
              <a:prstGeom prst="rect">
                <a:avLst/>
              </a:prstGeom>
            </p:spPr>
          </p:pic>
        </p:grpSp>
      </p:grpSp>
      <p:cxnSp>
        <p:nvCxnSpPr>
          <p:cNvPr id="85" name="Straight Connector 84"/>
          <p:cNvCxnSpPr/>
          <p:nvPr/>
        </p:nvCxnSpPr>
        <p:spPr>
          <a:xfrm>
            <a:off x="684000" y="4531036"/>
            <a:ext cx="2844000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622014" y="4875412"/>
            <a:ext cx="2844000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F808F8F0-5FF2-4B2C-A17D-1815D40CDA08}"/>
              </a:ext>
            </a:extLst>
          </p:cNvPr>
          <p:cNvGrpSpPr/>
          <p:nvPr/>
        </p:nvGrpSpPr>
        <p:grpSpPr>
          <a:xfrm>
            <a:off x="83145" y="5115223"/>
            <a:ext cx="828000" cy="1144681"/>
            <a:chOff x="9095738" y="3246248"/>
            <a:chExt cx="828000" cy="1144681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8DFB76D9-2970-4647-A1FC-9E056BBAB9A8}"/>
                </a:ext>
              </a:extLst>
            </p:cNvPr>
            <p:cNvGrpSpPr/>
            <p:nvPr/>
          </p:nvGrpSpPr>
          <p:grpSpPr>
            <a:xfrm>
              <a:off x="9095738" y="3246248"/>
              <a:ext cx="828000" cy="1144681"/>
              <a:chOff x="5676377" y="1000819"/>
              <a:chExt cx="828000" cy="1144681"/>
            </a:xfrm>
          </p:grpSpPr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64BE8959-A34C-4F65-93E7-1E0372A989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676377" y="1317500"/>
                <a:ext cx="828000" cy="828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5482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67126D2F-E8D8-4CA8-B005-99A6E16546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838377" y="1000819"/>
                <a:ext cx="504000" cy="504000"/>
              </a:xfrm>
              <a:prstGeom prst="ellipse">
                <a:avLst/>
              </a:prstGeom>
              <a:solidFill>
                <a:srgbClr val="5482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13" name="Graphic 34" descr="Lightbulb with solid fill">
                <a:extLst>
                  <a:ext uri="{FF2B5EF4-FFF2-40B4-BE49-F238E27FC236}">
                    <a16:creationId xmlns:a16="http://schemas.microsoft.com/office/drawing/2014/main" id="{DF891B58-FB54-4FD3-AA3C-803B629B29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30419" y="1007406"/>
                <a:ext cx="504000" cy="504000"/>
              </a:xfrm>
              <a:prstGeom prst="rect">
                <a:avLst/>
              </a:prstGeom>
            </p:spPr>
          </p:pic>
        </p:grp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C382A1E2-65F3-423B-B434-BA70C9182EBC}"/>
                </a:ext>
              </a:extLst>
            </p:cNvPr>
            <p:cNvSpPr txBox="1"/>
            <p:nvPr/>
          </p:nvSpPr>
          <p:spPr>
            <a:xfrm>
              <a:off x="9095738" y="3737347"/>
              <a:ext cx="828000" cy="50783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900" b="1"/>
                <a:t>6</a:t>
              </a:r>
            </a:p>
            <a:p>
              <a:pPr algn="ctr"/>
              <a:r>
                <a:rPr lang="en-GB" sz="900"/>
                <a:t>What do we need to do?</a:t>
              </a:r>
              <a:endParaRPr lang="en-GB" sz="900">
                <a:cs typeface="Calibri"/>
              </a:endParaRPr>
            </a:p>
          </p:txBody>
        </p:sp>
      </p:grpSp>
      <p:sp>
        <p:nvSpPr>
          <p:cNvPr id="131" name="Text Box 3"/>
          <p:cNvSpPr txBox="1"/>
          <p:nvPr/>
        </p:nvSpPr>
        <p:spPr>
          <a:xfrm>
            <a:off x="659023" y="3883036"/>
            <a:ext cx="2952000" cy="26124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451"/>
              </a:spcAft>
            </a:pPr>
            <a:r>
              <a:rPr lang="en-GB" sz="10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Agreed solution/s </a:t>
            </a:r>
          </a:p>
        </p:txBody>
      </p:sp>
      <p:sp>
        <p:nvSpPr>
          <p:cNvPr id="132" name="Text Box 3"/>
          <p:cNvSpPr txBox="1"/>
          <p:nvPr/>
        </p:nvSpPr>
        <p:spPr>
          <a:xfrm>
            <a:off x="3762827" y="3893442"/>
            <a:ext cx="2952000" cy="23072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451"/>
              </a:spcAft>
            </a:pPr>
            <a:r>
              <a:rPr lang="en-GB" sz="105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 selected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3762825" y="4133108"/>
            <a:ext cx="2952000" cy="811296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txBody>
          <a:bodyPr wrap="square" rtlCol="0" anchor="ctr">
            <a:noAutofit/>
          </a:bodyPr>
          <a:lstStyle/>
          <a:p>
            <a:endParaRPr lang="en-GB" sz="1517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39" name="Straight Connector 138"/>
          <p:cNvCxnSpPr/>
          <p:nvPr/>
        </p:nvCxnSpPr>
        <p:spPr>
          <a:xfrm>
            <a:off x="3798730" y="4529108"/>
            <a:ext cx="2880000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3784288" y="4873484"/>
            <a:ext cx="2880000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EEF3D562-94F2-489D-8B80-11DC52210CB6}"/>
              </a:ext>
            </a:extLst>
          </p:cNvPr>
          <p:cNvGrpSpPr/>
          <p:nvPr/>
        </p:nvGrpSpPr>
        <p:grpSpPr>
          <a:xfrm>
            <a:off x="0" y="3779776"/>
            <a:ext cx="930349" cy="1123171"/>
            <a:chOff x="7406793" y="3248512"/>
            <a:chExt cx="930349" cy="1123171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20F5BB3B-F9A8-4218-85B3-F25683996D7A}"/>
                </a:ext>
              </a:extLst>
            </p:cNvPr>
            <p:cNvGrpSpPr/>
            <p:nvPr/>
          </p:nvGrpSpPr>
          <p:grpSpPr>
            <a:xfrm>
              <a:off x="7457339" y="3248512"/>
              <a:ext cx="828000" cy="1123171"/>
              <a:chOff x="9114050" y="961491"/>
              <a:chExt cx="828000" cy="1123171"/>
            </a:xfrm>
          </p:grpSpPr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D563476C-7BE9-41B2-9130-375BBA0530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114050" y="1256662"/>
                <a:ext cx="828000" cy="828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201DE259-9B6F-4D4D-B57E-7C9E055A7EE0}"/>
                  </a:ext>
                </a:extLst>
              </p:cNvPr>
              <p:cNvSpPr/>
              <p:nvPr/>
            </p:nvSpPr>
            <p:spPr>
              <a:xfrm>
                <a:off x="9274208" y="961491"/>
                <a:ext cx="504000" cy="5040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23" name="Graphic 28" descr="Lightbulb with solid fill">
                <a:extLst>
                  <a:ext uri="{FF2B5EF4-FFF2-40B4-BE49-F238E27FC236}">
                    <a16:creationId xmlns:a16="http://schemas.microsoft.com/office/drawing/2014/main" id="{669E7CCA-8F42-419A-9FB3-2101129EAF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70477" y="965359"/>
                <a:ext cx="504000" cy="504000"/>
              </a:xfrm>
              <a:prstGeom prst="rect">
                <a:avLst/>
              </a:prstGeom>
            </p:spPr>
          </p:pic>
        </p:grp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76B25D21-2AE5-45E5-BCE0-DA246C840CF8}"/>
                </a:ext>
              </a:extLst>
            </p:cNvPr>
            <p:cNvSpPr txBox="1"/>
            <p:nvPr/>
          </p:nvSpPr>
          <p:spPr>
            <a:xfrm>
              <a:off x="7406793" y="3704972"/>
              <a:ext cx="930349" cy="50783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900" b="1"/>
                <a:t>5 </a:t>
              </a:r>
            </a:p>
            <a:p>
              <a:pPr algn="ctr"/>
              <a:r>
                <a:rPr lang="en-GB" sz="900"/>
                <a:t>What is the best solution?</a:t>
              </a:r>
              <a:endParaRPr lang="en-GB" sz="900">
                <a:cs typeface="Calibri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092675" y="3894126"/>
            <a:ext cx="9554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0" dirty="0">
                <a:solidFill>
                  <a:srgbClr val="00B050"/>
                </a:solidFill>
                <a:latin typeface="Webdings" panose="05030102010509060703" pitchFamily="18" charset="2"/>
              </a:rPr>
              <a:t>%</a:t>
            </a:r>
            <a:endParaRPr lang="en-GB" sz="8000" dirty="0">
              <a:solidFill>
                <a:srgbClr val="00B050"/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D2FFEA52-F088-8D32-B877-40C823F5B653}"/>
              </a:ext>
            </a:extLst>
          </p:cNvPr>
          <p:cNvSpPr/>
          <p:nvPr/>
        </p:nvSpPr>
        <p:spPr>
          <a:xfrm>
            <a:off x="1123003" y="4812774"/>
            <a:ext cx="1663797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0" dirty="0">
                <a:solidFill>
                  <a:srgbClr val="E2EFD9"/>
                </a:solidFill>
                <a:latin typeface="Webdings" panose="05030102010509060703" pitchFamily="18" charset="2"/>
                <a:sym typeface="Webdings" panose="05030102010509060703" pitchFamily="18" charset="2"/>
              </a:rPr>
              <a:t></a:t>
            </a:r>
            <a:endParaRPr lang="en-GB" sz="15000" dirty="0">
              <a:solidFill>
                <a:srgbClr val="E2EFD9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2FFEA52-F088-8D32-B877-40C823F5B653}"/>
              </a:ext>
            </a:extLst>
          </p:cNvPr>
          <p:cNvSpPr/>
          <p:nvPr/>
        </p:nvSpPr>
        <p:spPr>
          <a:xfrm>
            <a:off x="3982425" y="5559272"/>
            <a:ext cx="943590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GB" sz="8000" dirty="0">
                <a:solidFill>
                  <a:srgbClr val="E2EFD9"/>
                </a:solidFill>
                <a:latin typeface="Webdings" panose="05030102010509060703" pitchFamily="18" charset="2"/>
                <a:sym typeface="Webdings" panose="05030102010509060703" pitchFamily="18" charset="2"/>
              </a:rPr>
              <a:t></a:t>
            </a:r>
            <a:endParaRPr lang="en-GB" sz="8000" dirty="0">
              <a:solidFill>
                <a:srgbClr val="E2EFD9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D2FFEA52-F088-8D32-B877-40C823F5B653}"/>
              </a:ext>
            </a:extLst>
          </p:cNvPr>
          <p:cNvSpPr/>
          <p:nvPr/>
        </p:nvSpPr>
        <p:spPr>
          <a:xfrm>
            <a:off x="5119319" y="5596887"/>
            <a:ext cx="8358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7200" dirty="0">
                <a:solidFill>
                  <a:srgbClr val="E2EFD9"/>
                </a:solidFill>
                <a:latin typeface="Webdings" panose="05030102010509060703" pitchFamily="18" charset="2"/>
                <a:sym typeface="Webdings" panose="05030102010509060703" pitchFamily="18" charset="2"/>
              </a:rPr>
              <a:t></a:t>
            </a:r>
            <a:endParaRPr lang="en-GB" sz="7200" dirty="0">
              <a:solidFill>
                <a:srgbClr val="E2EFD9"/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2FFEA52-F088-8D32-B877-40C823F5B653}"/>
              </a:ext>
            </a:extLst>
          </p:cNvPr>
          <p:cNvSpPr/>
          <p:nvPr/>
        </p:nvSpPr>
        <p:spPr>
          <a:xfrm>
            <a:off x="6059833" y="5552016"/>
            <a:ext cx="580797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GB" sz="7200" dirty="0">
                <a:solidFill>
                  <a:srgbClr val="E2EFD9"/>
                </a:solidFill>
                <a:latin typeface="Webdings" panose="05030102010509060703" pitchFamily="18" charset="2"/>
                <a:sym typeface="Webdings" panose="05030102010509060703" pitchFamily="18" charset="2"/>
              </a:rPr>
              <a:t></a:t>
            </a:r>
            <a:endParaRPr lang="en-GB" sz="7200" dirty="0">
              <a:solidFill>
                <a:srgbClr val="E2EFD9"/>
              </a:solidFill>
            </a:endParaRPr>
          </a:p>
        </p:txBody>
      </p:sp>
      <p:sp>
        <p:nvSpPr>
          <p:cNvPr id="151" name="Text Box 3"/>
          <p:cNvSpPr txBox="1"/>
          <p:nvPr/>
        </p:nvSpPr>
        <p:spPr>
          <a:xfrm>
            <a:off x="640010" y="8524017"/>
            <a:ext cx="3996000" cy="12139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14400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r>
              <a:rPr lang="en-GB" sz="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4789714" y="8524017"/>
            <a:ext cx="1945769" cy="1217341"/>
          </a:xfrm>
          <a:prstGeom prst="rect">
            <a:avLst/>
          </a:prstGeom>
          <a:solidFill>
            <a:srgbClr val="086D72"/>
          </a:solidFill>
        </p:spPr>
        <p:txBody>
          <a:bodyPr wrap="square" rtlCol="0" anchor="t">
            <a:noAutofit/>
          </a:bodyPr>
          <a:lstStyle/>
          <a:p>
            <a:pPr algn="ctr">
              <a:lnSpc>
                <a:spcPct val="80000"/>
              </a:lnSpc>
            </a:pPr>
            <a:endParaRPr lang="en-GB" sz="12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6479090" y="8586925"/>
            <a:ext cx="18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Rectangle 153"/>
          <p:cNvSpPr/>
          <p:nvPr/>
        </p:nvSpPr>
        <p:spPr>
          <a:xfrm>
            <a:off x="6479090" y="9466670"/>
            <a:ext cx="18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Rectangle 154"/>
          <p:cNvSpPr/>
          <p:nvPr/>
        </p:nvSpPr>
        <p:spPr>
          <a:xfrm>
            <a:off x="6479090" y="9173421"/>
            <a:ext cx="18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Rectangle 155"/>
          <p:cNvSpPr/>
          <p:nvPr/>
        </p:nvSpPr>
        <p:spPr>
          <a:xfrm>
            <a:off x="6479090" y="8880173"/>
            <a:ext cx="18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TextBox 156"/>
          <p:cNvSpPr txBox="1"/>
          <p:nvPr/>
        </p:nvSpPr>
        <p:spPr>
          <a:xfrm>
            <a:off x="5520450" y="8889381"/>
            <a:ext cx="986316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Create new plan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5416381" y="9183503"/>
            <a:ext cx="104873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Identify next issue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5105525" y="9475878"/>
            <a:ext cx="1409275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Is there a new problem?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5749646" y="8600056"/>
            <a:ext cx="890984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Share results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4821108" y="8553426"/>
            <a:ext cx="622949" cy="367693"/>
          </a:xfrm>
          <a:prstGeom prst="rect">
            <a:avLst/>
          </a:prstGeom>
          <a:solidFill>
            <a:srgbClr val="086D72"/>
          </a:solidFill>
          <a:ln w="12700">
            <a:solidFill>
              <a:schemeClr val="bg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GB" sz="1200" spc="3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WHAT </a:t>
            </a:r>
            <a:br>
              <a:rPr lang="en-GB" sz="1200" spc="300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en-GB" sz="1200" spc="3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NOW</a:t>
            </a:r>
          </a:p>
        </p:txBody>
      </p:sp>
      <p:sp>
        <p:nvSpPr>
          <p:cNvPr id="163" name="Text Box 3"/>
          <p:cNvSpPr txBox="1"/>
          <p:nvPr/>
        </p:nvSpPr>
        <p:spPr>
          <a:xfrm>
            <a:off x="642741" y="8522082"/>
            <a:ext cx="3996000" cy="218949"/>
          </a:xfrm>
          <a:prstGeom prst="rect">
            <a:avLst/>
          </a:prstGeom>
          <a:solidFill>
            <a:srgbClr val="086D72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36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451"/>
              </a:spcAft>
            </a:pPr>
            <a:r>
              <a:rPr lang="en-GB" sz="1000" i="1" dirty="0">
                <a:solidFill>
                  <a:schemeClr val="bg1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What does the evidence demonstrate?</a:t>
            </a:r>
            <a:r>
              <a:rPr lang="en-GB" sz="10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D2FFEA52-F088-8D32-B877-40C823F5B653}"/>
              </a:ext>
            </a:extLst>
          </p:cNvPr>
          <p:cNvSpPr/>
          <p:nvPr/>
        </p:nvSpPr>
        <p:spPr>
          <a:xfrm rot="2039170">
            <a:off x="326490" y="8441955"/>
            <a:ext cx="8148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600" dirty="0">
                <a:solidFill>
                  <a:srgbClr val="086D72"/>
                </a:solidFill>
                <a:latin typeface="Webdings" panose="05030102010509060703" pitchFamily="18" charset="2"/>
                <a:sym typeface="Webdings" panose="05030102010509060703" pitchFamily="18" charset="2"/>
              </a:rPr>
              <a:t></a:t>
            </a:r>
            <a:endParaRPr lang="en-GB" sz="9600" dirty="0">
              <a:solidFill>
                <a:srgbClr val="086D72"/>
              </a:solidFill>
            </a:endParaRPr>
          </a:p>
        </p:txBody>
      </p:sp>
      <p:cxnSp>
        <p:nvCxnSpPr>
          <p:cNvPr id="164" name="Straight Connector 163"/>
          <p:cNvCxnSpPr/>
          <p:nvPr/>
        </p:nvCxnSpPr>
        <p:spPr>
          <a:xfrm>
            <a:off x="640010" y="9720000"/>
            <a:ext cx="3996000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640010" y="9396000"/>
            <a:ext cx="3996000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1041621" y="9072000"/>
            <a:ext cx="3594389" cy="11827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 Box 3"/>
          <p:cNvSpPr txBox="1"/>
          <p:nvPr/>
        </p:nvSpPr>
        <p:spPr>
          <a:xfrm>
            <a:off x="-6780596" y="-49048"/>
            <a:ext cx="6863741" cy="92318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99858" y="80771"/>
            <a:ext cx="5400000" cy="828000"/>
          </a:xfrm>
          <a:prstGeom prst="rect">
            <a:avLst/>
          </a:prstGeom>
          <a:noFill/>
        </p:spPr>
        <p:txBody>
          <a:bodyPr wrap="square" rtlCol="0">
            <a:prstTxWarp prst="textDeflateBottom">
              <a:avLst/>
            </a:prstTxWarp>
            <a:spAutoFit/>
          </a:bodyPr>
          <a:lstStyle/>
          <a:p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Solution on a sheet</a:t>
            </a:r>
          </a:p>
        </p:txBody>
      </p:sp>
      <p:pic>
        <p:nvPicPr>
          <p:cNvPr id="142" name="Picture 141">
            <a:extLst>
              <a:ext uri="{FF2B5EF4-FFF2-40B4-BE49-F238E27FC236}">
                <a16:creationId xmlns:a16="http://schemas.microsoft.com/office/drawing/2014/main" id="{4951FC31-8EB6-4B49-904D-1BDAF96088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85190" y="13874"/>
            <a:ext cx="1152000" cy="539415"/>
          </a:xfrm>
          <a:prstGeom prst="rect">
            <a:avLst/>
          </a:prstGeom>
        </p:spPr>
      </p:pic>
      <p:sp>
        <p:nvSpPr>
          <p:cNvPr id="143" name="TextBox 142"/>
          <p:cNvSpPr txBox="1"/>
          <p:nvPr/>
        </p:nvSpPr>
        <p:spPr>
          <a:xfrm>
            <a:off x="1361686" y="560574"/>
            <a:ext cx="3542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1">
                    <a:lumMod val="50000"/>
                  </a:schemeClr>
                </a:solidFill>
              </a:rPr>
              <a:t>Collaborative Problem Solving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5019471" y="59993"/>
            <a:ext cx="17112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>
                <a:solidFill>
                  <a:srgbClr val="BECB95"/>
                </a:solidFill>
                <a:sym typeface="Webdings" panose="05030102010509060703" pitchFamily="18" charset="2"/>
              </a:rPr>
              <a:t></a:t>
            </a:r>
            <a:endParaRPr lang="en-GB" sz="8800" dirty="0">
              <a:solidFill>
                <a:srgbClr val="BECB95"/>
              </a:solidFill>
            </a:endParaRPr>
          </a:p>
        </p:txBody>
      </p:sp>
      <p:sp>
        <p:nvSpPr>
          <p:cNvPr id="98" name="Rectangle 97"/>
          <p:cNvSpPr>
            <a:spLocks noChangeAspect="1"/>
          </p:cNvSpPr>
          <p:nvPr/>
        </p:nvSpPr>
        <p:spPr>
          <a:xfrm>
            <a:off x="4210705" y="1333157"/>
            <a:ext cx="2504122" cy="2028586"/>
          </a:xfrm>
          <a:prstGeom prst="rect">
            <a:avLst/>
          </a:prstGeom>
          <a:solidFill>
            <a:schemeClr val="bg1"/>
          </a:solidFill>
          <a:ln w="6350">
            <a:noFill/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tIns="252000" rtlCol="0" anchor="ctr"/>
          <a:lstStyle/>
          <a:p>
            <a:pPr>
              <a:lnSpc>
                <a:spcPct val="200000"/>
              </a:lnSpc>
            </a:pP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</a:p>
          <a:p>
            <a:pPr>
              <a:lnSpc>
                <a:spcPct val="200000"/>
              </a:lnSpc>
            </a:pP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</a:rPr>
              <a:t>b</a:t>
            </a:r>
          </a:p>
          <a:p>
            <a:pPr>
              <a:lnSpc>
                <a:spcPct val="200000"/>
              </a:lnSpc>
            </a:pP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</a:rPr>
              <a:t>c</a:t>
            </a:r>
          </a:p>
          <a:p>
            <a:pPr>
              <a:lnSpc>
                <a:spcPct val="200000"/>
              </a:lnSpc>
            </a:pP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</a:rPr>
              <a:t>d</a:t>
            </a:r>
          </a:p>
          <a:p>
            <a:pPr>
              <a:lnSpc>
                <a:spcPct val="200000"/>
              </a:lnSpc>
            </a:pP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</a:p>
          <a:p>
            <a:pPr>
              <a:lnSpc>
                <a:spcPct val="200000"/>
              </a:lnSpc>
            </a:pP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</a:rPr>
              <a:t>f</a:t>
            </a:r>
          </a:p>
          <a:p>
            <a:pPr>
              <a:lnSpc>
                <a:spcPct val="200000"/>
              </a:lnSpc>
            </a:pPr>
            <a:endParaRPr lang="en-GB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99" name="Straight Connector 98"/>
          <p:cNvCxnSpPr/>
          <p:nvPr/>
        </p:nvCxnSpPr>
        <p:spPr>
          <a:xfrm flipV="1">
            <a:off x="4194827" y="1678782"/>
            <a:ext cx="2504122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 Box 3"/>
          <p:cNvSpPr txBox="1"/>
          <p:nvPr/>
        </p:nvSpPr>
        <p:spPr>
          <a:xfrm>
            <a:off x="4214388" y="1141127"/>
            <a:ext cx="2500439" cy="19998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r>
              <a:rPr lang="en-GB" sz="1300" dirty="0">
                <a:solidFill>
                  <a:schemeClr val="accent4">
                    <a:lumMod val="20000"/>
                    <a:lumOff val="80000"/>
                  </a:schemeClr>
                </a:solidFill>
                <a:latin typeface="FoundrySterling-BookOSF" panose="02000503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Criteria for selection</a:t>
            </a:r>
          </a:p>
        </p:txBody>
      </p:sp>
      <p:cxnSp>
        <p:nvCxnSpPr>
          <p:cNvPr id="104" name="Straight Connector 103"/>
          <p:cNvCxnSpPr/>
          <p:nvPr/>
        </p:nvCxnSpPr>
        <p:spPr>
          <a:xfrm flipV="1">
            <a:off x="4215483" y="2002782"/>
            <a:ext cx="2520000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4215552" y="2326782"/>
            <a:ext cx="2520000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4215483" y="2650782"/>
            <a:ext cx="2520000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4215483" y="2974782"/>
            <a:ext cx="2520000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4215552" y="3298782"/>
            <a:ext cx="2520000" cy="0"/>
          </a:xfrm>
          <a:prstGeom prst="lin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848374"/>
      </p:ext>
    </p:extLst>
  </p:cSld>
  <p:clrMapOvr>
    <a:masterClrMapping/>
  </p:clrMapOvr>
  <p:extLst mod="1">
    <p:ext uri="{6950BFC3-D8DA-4A85-94F7-54DA5524770B}">
      <p188:commentRel xmlns:p188="http://schemas.microsoft.com/office/powerpoint/2018/8/main" xmlns="" r:id="rId6"/>
    </p:ext>
  </p:extLst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BA19E06EF56547A3208700E732F6B4" ma:contentTypeVersion="20" ma:contentTypeDescription="Create a new document." ma:contentTypeScope="" ma:versionID="22247c025a651313b33e86b24dd64407">
  <xsd:schema xmlns:xsd="http://www.w3.org/2001/XMLSchema" xmlns:xs="http://www.w3.org/2001/XMLSchema" xmlns:p="http://schemas.microsoft.com/office/2006/metadata/properties" xmlns:ns2="a60e4d75-6f6c-448c-8ea3-5168ecf07dee" xmlns:ns3="35973e77-b52c-4087-af43-348e8239a15e" targetNamespace="http://schemas.microsoft.com/office/2006/metadata/properties" ma:root="true" ma:fieldsID="ac484c5fc88443b8536577cd44b8011e" ns2:_="" ns3:_="">
    <xsd:import namespace="a60e4d75-6f6c-448c-8ea3-5168ecf07dee"/>
    <xsd:import namespace="35973e77-b52c-4087-af43-348e8239a15e"/>
    <xsd:element name="properties">
      <xsd:complexType>
        <xsd:sequence>
          <xsd:element name="documentManagement">
            <xsd:complexType>
              <xsd:all>
                <xsd:element ref="ns2:DraftApproved" minOccurs="0"/>
                <xsd:element ref="ns2:Chrisstartdevt" minOccurs="0"/>
                <xsd:element ref="ns2:Chrisfinishdevt" minOccurs="0"/>
                <xsd:element ref="ns2:Readytoreview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0e4d75-6f6c-448c-8ea3-5168ecf07dee" elementFormDefault="qualified">
    <xsd:import namespace="http://schemas.microsoft.com/office/2006/documentManagement/types"/>
    <xsd:import namespace="http://schemas.microsoft.com/office/infopath/2007/PartnerControls"/>
    <xsd:element name="DraftApproved" ma:index="8" nillable="true" ma:displayName="Draft Approved" ma:format="DateOnly" ma:internalName="DraftApproved">
      <xsd:simpleType>
        <xsd:restriction base="dms:DateTime"/>
      </xsd:simpleType>
    </xsd:element>
    <xsd:element name="Chrisstartdevt" ma:index="9" nillable="true" ma:displayName="Chris start devt" ma:format="DateOnly" ma:internalName="Chrisstartdevt">
      <xsd:simpleType>
        <xsd:restriction base="dms:DateTime"/>
      </xsd:simpleType>
    </xsd:element>
    <xsd:element name="Chrisfinishdevt" ma:index="10" nillable="true" ma:displayName="Chris finish devt" ma:format="DateOnly" ma:internalName="Chrisfinishdevt">
      <xsd:simpleType>
        <xsd:restriction base="dms:DateTime"/>
      </xsd:simpleType>
    </xsd:element>
    <xsd:element name="Readytoreview" ma:index="11" nillable="true" ma:displayName="Ready to review" ma:format="DateOnly" ma:internalName="Readytoreview">
      <xsd:simpleType>
        <xsd:restriction base="dms:DateTim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973e77-b52c-4087-af43-348e8239a15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0c5bb5c9-abb3-4f68-a470-79a295846f3c}" ma:internalName="TaxCatchAll" ma:showField="CatchAllData" ma:web="35973e77-b52c-4087-af43-348e8239a1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hrisstartdevt xmlns="a60e4d75-6f6c-448c-8ea3-5168ecf07dee" xsi:nil="true"/>
    <DraftApproved xmlns="a60e4d75-6f6c-448c-8ea3-5168ecf07dee" xsi:nil="true"/>
    <Chrisfinishdevt xmlns="a60e4d75-6f6c-448c-8ea3-5168ecf07dee" xsi:nil="true"/>
    <Readytoreview xmlns="a60e4d75-6f6c-448c-8ea3-5168ecf07dee" xsi:nil="true"/>
    <TaxCatchAll xmlns="35973e77-b52c-4087-af43-348e8239a15e" xsi:nil="true"/>
    <lcf76f155ced4ddcb4097134ff3c332f xmlns="a60e4d75-6f6c-448c-8ea3-5168ecf07de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B531621-DBA5-4FCF-8D17-D0C1AFDD5A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502B21-970A-4A63-8FA1-C8F64F95C1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0e4d75-6f6c-448c-8ea3-5168ecf07dee"/>
    <ds:schemaRef ds:uri="35973e77-b52c-4087-af43-348e8239a1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AEF629-D680-4CAF-8BFC-CDF293508EC9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a60e4d75-6f6c-448c-8ea3-5168ecf07de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35973e77-b52c-4087-af43-348e8239a15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756</TotalTime>
  <Words>104</Words>
  <Application>Microsoft Office PowerPoint</Application>
  <PresentationFormat>A4 Paper (210x297 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FoundrySterling-BookOSF</vt:lpstr>
      <vt:lpstr>Times New Roman</vt:lpstr>
      <vt:lpstr>Webdings</vt:lpstr>
      <vt:lpstr>Office Theme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Flood</dc:creator>
  <cp:lastModifiedBy>Julie Philpott</cp:lastModifiedBy>
  <cp:revision>51</cp:revision>
  <cp:lastPrinted>2022-03-30T12:02:36Z</cp:lastPrinted>
  <dcterms:created xsi:type="dcterms:W3CDTF">2022-03-03T12:23:02Z</dcterms:created>
  <dcterms:modified xsi:type="dcterms:W3CDTF">2024-12-20T16:32:29Z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0x010100C6BA19E06EF56547A3208700E732F6B4</vt:lpwstr>
  </property>
  <property fmtid="{D5CDD505-2E9C-101B-9397-08002B2CF9AE}" pid="3" name="MediaServiceImageTags">
    <vt:lpwstr/>
  </property>
</Properties>
</file>